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718" r:id="rId1"/>
  </p:sldMasterIdLst>
  <p:notesMasterIdLst>
    <p:notesMasterId r:id="rId16"/>
  </p:notesMasterIdLst>
  <p:sldIdLst>
    <p:sldId id="349" r:id="rId2"/>
    <p:sldId id="292" r:id="rId3"/>
    <p:sldId id="350" r:id="rId4"/>
    <p:sldId id="289" r:id="rId5"/>
    <p:sldId id="423" r:id="rId6"/>
    <p:sldId id="424" r:id="rId7"/>
    <p:sldId id="425" r:id="rId8"/>
    <p:sldId id="450" r:id="rId9"/>
    <p:sldId id="427" r:id="rId10"/>
    <p:sldId id="428" r:id="rId11"/>
    <p:sldId id="437" r:id="rId12"/>
    <p:sldId id="430" r:id="rId13"/>
    <p:sldId id="451" r:id="rId14"/>
    <p:sldId id="436" r:id="rId15"/>
  </p:sldIdLst>
  <p:sldSz cx="9144000" cy="6858000" type="screen4x3"/>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68D230F3-CF80-4859-8CE7-A43EE81993B5}" styleName="Açık Stil 1 - Vurgu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671"/>
    <p:restoredTop sz="94488"/>
  </p:normalViewPr>
  <p:slideViewPr>
    <p:cSldViewPr>
      <p:cViewPr varScale="1">
        <p:scale>
          <a:sx n="105" d="100"/>
          <a:sy n="105" d="100"/>
        </p:scale>
        <p:origin x="1096" y="184"/>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2.xml.rels><?xml version="1.0" encoding="UTF-8" standalone="yes"?>
<Relationships xmlns="http://schemas.openxmlformats.org/package/2006/relationships"><Relationship Id="rId1" Type="http://schemas.openxmlformats.org/officeDocument/2006/relationships/hyperlink" Target="https://www.wri.org/applications/aqueduct/water-risk-atlas/" TargetMode="External"/></Relationships>
</file>

<file path=ppt/diagrams/_rels/drawing2.xml.rels><?xml version="1.0" encoding="UTF-8" standalone="yes"?>
<Relationships xmlns="http://schemas.openxmlformats.org/package/2006/relationships"><Relationship Id="rId1" Type="http://schemas.openxmlformats.org/officeDocument/2006/relationships/hyperlink" Target="https://www.wri.org/applications/aqueduct/water-risk-atlas/" TargetMode="Externa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0CCFEA7-4ED3-4D50-9D33-737413FDF597}"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A04F403A-F17F-45C5-AE0F-AD8796E1DDFB}">
      <dgm:prSet custT="1"/>
      <dgm:spPr/>
      <dgm:t>
        <a:bodyPr/>
        <a:lstStyle/>
        <a:p>
          <a:r>
            <a:rPr lang="tr-TR" sz="1500" b="0" dirty="0" err="1"/>
            <a:t>Sürdürülebilirlik</a:t>
          </a:r>
          <a:r>
            <a:rPr lang="tr-TR" sz="1500" b="0" dirty="0"/>
            <a:t> </a:t>
          </a:r>
          <a:r>
            <a:rPr lang="tr-TR" sz="1500" b="0" dirty="0" err="1"/>
            <a:t>çalışmaları</a:t>
          </a:r>
          <a:r>
            <a:rPr lang="tr-TR" sz="1500" b="0" dirty="0"/>
            <a:t>; </a:t>
          </a:r>
          <a:r>
            <a:rPr lang="tr-TR" sz="1500" b="0" dirty="0" err="1"/>
            <a:t>çevreye</a:t>
          </a:r>
          <a:r>
            <a:rPr lang="tr-TR" sz="1500" b="0" dirty="0"/>
            <a:t>, insana , </a:t>
          </a:r>
          <a:r>
            <a:rPr lang="tr-TR" sz="1500" b="0" dirty="0" err="1"/>
            <a:t>doğaya</a:t>
          </a:r>
          <a:r>
            <a:rPr lang="tr-TR" sz="1500" b="0" dirty="0"/>
            <a:t> , </a:t>
          </a:r>
          <a:r>
            <a:rPr lang="tr-TR" sz="1500" b="0" dirty="0" err="1"/>
            <a:t>kültürel</a:t>
          </a:r>
          <a:r>
            <a:rPr lang="tr-TR" sz="1500" b="0" dirty="0"/>
            <a:t> mirasa ve hatta gelecek nesillere </a:t>
          </a:r>
          <a:r>
            <a:rPr lang="tr-TR" sz="1500" b="0" dirty="0" err="1"/>
            <a:t>gösterilen</a:t>
          </a:r>
          <a:r>
            <a:rPr lang="tr-TR" sz="1500" b="0" dirty="0"/>
            <a:t> saygıdır. </a:t>
          </a:r>
          <a:r>
            <a:rPr lang="tr-TR" sz="1500" b="0" dirty="0" err="1"/>
            <a:t>Bilinçli</a:t>
          </a:r>
          <a:r>
            <a:rPr lang="tr-TR" sz="1500" b="0" dirty="0"/>
            <a:t> hareket etmek ve bu konuda </a:t>
          </a:r>
          <a:r>
            <a:rPr lang="tr-TR" sz="1500" b="0" dirty="0" err="1"/>
            <a:t>örnek</a:t>
          </a:r>
          <a:r>
            <a:rPr lang="tr-TR" sz="1500" b="0" dirty="0"/>
            <a:t> olarak etrafımızı da </a:t>
          </a:r>
          <a:r>
            <a:rPr lang="tr-TR" sz="1500" b="0" dirty="0" err="1"/>
            <a:t>bilinçli</a:t>
          </a:r>
          <a:r>
            <a:rPr lang="tr-TR" sz="1500" b="0" dirty="0"/>
            <a:t> hale getirebilmek en </a:t>
          </a:r>
          <a:r>
            <a:rPr lang="tr-TR" sz="1500" b="0" dirty="0" err="1"/>
            <a:t>büyük</a:t>
          </a:r>
          <a:r>
            <a:rPr lang="tr-TR" sz="1500" b="0" dirty="0"/>
            <a:t> arzumuzdur. </a:t>
          </a:r>
          <a:r>
            <a:rPr lang="tr-TR" sz="1500" b="0" dirty="0" err="1"/>
            <a:t>Sürdürülebilirlik</a:t>
          </a:r>
          <a:r>
            <a:rPr lang="tr-TR" sz="1500" b="0" dirty="0"/>
            <a:t> bireysel olarak </a:t>
          </a:r>
          <a:r>
            <a:rPr lang="tr-TR" sz="1500" b="0" dirty="0" err="1"/>
            <a:t>başlar</a:t>
          </a:r>
          <a:r>
            <a:rPr lang="tr-TR" sz="1500" b="0" dirty="0"/>
            <a:t> ancak toplumsal olarak hareket edilirse </a:t>
          </a:r>
          <a:r>
            <a:rPr lang="tr-TR" sz="1500" b="0" dirty="0" err="1"/>
            <a:t>büyük</a:t>
          </a:r>
          <a:r>
            <a:rPr lang="tr-TR" sz="1500" b="0" dirty="0"/>
            <a:t> etkileri olur. </a:t>
          </a:r>
          <a:endParaRPr lang="en-US" sz="1500" dirty="0"/>
        </a:p>
      </dgm:t>
    </dgm:pt>
    <dgm:pt modelId="{2940EB49-764D-405A-9F1A-25400B1B4E03}" type="parTrans" cxnId="{CBDCC08C-4132-410E-B36A-72C219F3357C}">
      <dgm:prSet/>
      <dgm:spPr/>
      <dgm:t>
        <a:bodyPr/>
        <a:lstStyle/>
        <a:p>
          <a:endParaRPr lang="en-US"/>
        </a:p>
      </dgm:t>
    </dgm:pt>
    <dgm:pt modelId="{27516F72-0BD5-4C46-B9D3-1D87A144BDC3}" type="sibTrans" cxnId="{CBDCC08C-4132-410E-B36A-72C219F3357C}">
      <dgm:prSet/>
      <dgm:spPr/>
      <dgm:t>
        <a:bodyPr/>
        <a:lstStyle/>
        <a:p>
          <a:endParaRPr lang="en-US"/>
        </a:p>
      </dgm:t>
    </dgm:pt>
    <dgm:pt modelId="{CE5002A1-61A8-459B-B880-D7586078868C}">
      <dgm:prSet custT="1"/>
      <dgm:spPr/>
      <dgm:t>
        <a:bodyPr/>
        <a:lstStyle/>
        <a:p>
          <a:r>
            <a:rPr lang="tr-TR" sz="1500" b="0" dirty="0"/>
            <a:t>GRAND YAZICI HOTEL olarak turizmde </a:t>
          </a:r>
          <a:r>
            <a:rPr lang="tr-TR" sz="1500" b="0" dirty="0" err="1"/>
            <a:t>sürdürülebilirlik</a:t>
          </a:r>
          <a:r>
            <a:rPr lang="tr-TR" sz="1500" b="0" dirty="0"/>
            <a:t> </a:t>
          </a:r>
          <a:r>
            <a:rPr lang="tr-TR" sz="1500" b="0" dirty="0" err="1"/>
            <a:t>çalışmalarının</a:t>
          </a:r>
          <a:r>
            <a:rPr lang="tr-TR" sz="1500" b="0" dirty="0"/>
            <a:t> toplumsal, </a:t>
          </a:r>
          <a:r>
            <a:rPr lang="tr-TR" sz="1500" b="0" dirty="0" err="1"/>
            <a:t>çevresel</a:t>
          </a:r>
          <a:r>
            <a:rPr lang="tr-TR" sz="1500" b="0" dirty="0"/>
            <a:t> ve </a:t>
          </a:r>
          <a:r>
            <a:rPr lang="tr-TR" sz="1500" b="0" dirty="0" err="1"/>
            <a:t>kültürel</a:t>
          </a:r>
          <a:r>
            <a:rPr lang="tr-TR" sz="1500" b="0" dirty="0"/>
            <a:t> miras </a:t>
          </a:r>
          <a:r>
            <a:rPr lang="tr-TR" sz="1500" b="0" dirty="0" err="1"/>
            <a:t>üzerindeki</a:t>
          </a:r>
          <a:r>
            <a:rPr lang="tr-TR" sz="1500" b="0" dirty="0"/>
            <a:t> olumsuz etkileri en aza </a:t>
          </a:r>
          <a:r>
            <a:rPr lang="tr-TR" sz="1500" b="0" dirty="0" err="1"/>
            <a:t>indirdiğinin</a:t>
          </a:r>
          <a:r>
            <a:rPr lang="tr-TR" sz="1500" b="0" dirty="0"/>
            <a:t> ve </a:t>
          </a:r>
          <a:r>
            <a:rPr lang="tr-TR" sz="1500" b="0" dirty="0" err="1"/>
            <a:t>sürdürülebilir</a:t>
          </a:r>
          <a:r>
            <a:rPr lang="tr-TR" sz="1500" b="0" dirty="0"/>
            <a:t> turizmin </a:t>
          </a:r>
          <a:r>
            <a:rPr lang="tr-TR" sz="1500" b="0" dirty="0" err="1"/>
            <a:t>getirdiği</a:t>
          </a:r>
          <a:r>
            <a:rPr lang="tr-TR" sz="1500" b="0" dirty="0"/>
            <a:t> sorumlulukların bilincindeyiz. </a:t>
          </a:r>
          <a:endParaRPr lang="en-US" sz="1500" dirty="0"/>
        </a:p>
      </dgm:t>
    </dgm:pt>
    <dgm:pt modelId="{E67CFCD6-3CFA-4B82-987C-76D721D6A7DA}" type="parTrans" cxnId="{3E0A1722-0664-4724-925F-F71026EEA15D}">
      <dgm:prSet/>
      <dgm:spPr/>
      <dgm:t>
        <a:bodyPr/>
        <a:lstStyle/>
        <a:p>
          <a:endParaRPr lang="en-US"/>
        </a:p>
      </dgm:t>
    </dgm:pt>
    <dgm:pt modelId="{88F4E67B-9F74-4061-9B34-032183EC2CF7}" type="sibTrans" cxnId="{3E0A1722-0664-4724-925F-F71026EEA15D}">
      <dgm:prSet/>
      <dgm:spPr/>
      <dgm:t>
        <a:bodyPr/>
        <a:lstStyle/>
        <a:p>
          <a:endParaRPr lang="en-US"/>
        </a:p>
      </dgm:t>
    </dgm:pt>
    <dgm:pt modelId="{CDC78FCA-9E69-474F-9BD5-EFEF4A385B89}" type="pres">
      <dgm:prSet presAssocID="{20CCFEA7-4ED3-4D50-9D33-737413FDF597}" presName="diagram" presStyleCnt="0">
        <dgm:presLayoutVars>
          <dgm:dir/>
          <dgm:resizeHandles val="exact"/>
        </dgm:presLayoutVars>
      </dgm:prSet>
      <dgm:spPr/>
    </dgm:pt>
    <dgm:pt modelId="{DF5657FB-1B16-DF46-814B-C52897681153}" type="pres">
      <dgm:prSet presAssocID="{A04F403A-F17F-45C5-AE0F-AD8796E1DDFB}" presName="node" presStyleLbl="node1" presStyleIdx="0" presStyleCnt="2">
        <dgm:presLayoutVars>
          <dgm:bulletEnabled val="1"/>
        </dgm:presLayoutVars>
      </dgm:prSet>
      <dgm:spPr/>
    </dgm:pt>
    <dgm:pt modelId="{C73CE8A0-1951-0A42-BBA5-6A775C61EFE2}" type="pres">
      <dgm:prSet presAssocID="{27516F72-0BD5-4C46-B9D3-1D87A144BDC3}" presName="sibTrans" presStyleCnt="0"/>
      <dgm:spPr/>
    </dgm:pt>
    <dgm:pt modelId="{0E54D086-E920-AF45-AF4A-0DDCD4BC544A}" type="pres">
      <dgm:prSet presAssocID="{CE5002A1-61A8-459B-B880-D7586078868C}" presName="node" presStyleLbl="node1" presStyleIdx="1" presStyleCnt="2">
        <dgm:presLayoutVars>
          <dgm:bulletEnabled val="1"/>
        </dgm:presLayoutVars>
      </dgm:prSet>
      <dgm:spPr/>
    </dgm:pt>
  </dgm:ptLst>
  <dgm:cxnLst>
    <dgm:cxn modelId="{3E0A1722-0664-4724-925F-F71026EEA15D}" srcId="{20CCFEA7-4ED3-4D50-9D33-737413FDF597}" destId="{CE5002A1-61A8-459B-B880-D7586078868C}" srcOrd="1" destOrd="0" parTransId="{E67CFCD6-3CFA-4B82-987C-76D721D6A7DA}" sibTransId="{88F4E67B-9F74-4061-9B34-032183EC2CF7}"/>
    <dgm:cxn modelId="{986E7940-16E1-724F-A5D1-DAC066DC9E44}" type="presOf" srcId="{20CCFEA7-4ED3-4D50-9D33-737413FDF597}" destId="{CDC78FCA-9E69-474F-9BD5-EFEF4A385B89}" srcOrd="0" destOrd="0" presId="urn:microsoft.com/office/officeart/2005/8/layout/default"/>
    <dgm:cxn modelId="{CBDCC08C-4132-410E-B36A-72C219F3357C}" srcId="{20CCFEA7-4ED3-4D50-9D33-737413FDF597}" destId="{A04F403A-F17F-45C5-AE0F-AD8796E1DDFB}" srcOrd="0" destOrd="0" parTransId="{2940EB49-764D-405A-9F1A-25400B1B4E03}" sibTransId="{27516F72-0BD5-4C46-B9D3-1D87A144BDC3}"/>
    <dgm:cxn modelId="{074666AC-4952-3542-B0FB-01218A1330F6}" type="presOf" srcId="{A04F403A-F17F-45C5-AE0F-AD8796E1DDFB}" destId="{DF5657FB-1B16-DF46-814B-C52897681153}" srcOrd="0" destOrd="0" presId="urn:microsoft.com/office/officeart/2005/8/layout/default"/>
    <dgm:cxn modelId="{4F1DBCF8-BE8F-434C-8BD4-5ECBCF04E077}" type="presOf" srcId="{CE5002A1-61A8-459B-B880-D7586078868C}" destId="{0E54D086-E920-AF45-AF4A-0DDCD4BC544A}" srcOrd="0" destOrd="0" presId="urn:microsoft.com/office/officeart/2005/8/layout/default"/>
    <dgm:cxn modelId="{2F7D8CCF-EAF4-F643-B090-E15E0D2CCDA1}" type="presParOf" srcId="{CDC78FCA-9E69-474F-9BD5-EFEF4A385B89}" destId="{DF5657FB-1B16-DF46-814B-C52897681153}" srcOrd="0" destOrd="0" presId="urn:microsoft.com/office/officeart/2005/8/layout/default"/>
    <dgm:cxn modelId="{247003D9-0F8D-E249-89BE-B989BC2AB58C}" type="presParOf" srcId="{CDC78FCA-9E69-474F-9BD5-EFEF4A385B89}" destId="{C73CE8A0-1951-0A42-BBA5-6A775C61EFE2}" srcOrd="1" destOrd="0" presId="urn:microsoft.com/office/officeart/2005/8/layout/default"/>
    <dgm:cxn modelId="{B0E194AC-0E0A-864A-9A31-960A97B19726}" type="presParOf" srcId="{CDC78FCA-9E69-474F-9BD5-EFEF4A385B89}" destId="{0E54D086-E920-AF45-AF4A-0DDCD4BC544A}" srcOrd="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8CFEF0B-25CC-4733-BDA3-DF1BF8187F65}" type="doc">
      <dgm:prSet loTypeId="urn:microsoft.com/office/officeart/2005/8/layout/default" loCatId="list" qsTypeId="urn:microsoft.com/office/officeart/2005/8/quickstyle/simple2" qsCatId="simple" csTypeId="urn:microsoft.com/office/officeart/2005/8/colors/colorful5" csCatId="colorful" phldr="1"/>
      <dgm:spPr/>
      <dgm:t>
        <a:bodyPr/>
        <a:lstStyle/>
        <a:p>
          <a:endParaRPr lang="en-US"/>
        </a:p>
      </dgm:t>
    </dgm:pt>
    <dgm:pt modelId="{532C747A-A2E8-4106-9649-08899E9C36D5}">
      <dgm:prSet custT="1"/>
      <dgm:spPr/>
      <dgm:t>
        <a:bodyPr/>
        <a:lstStyle/>
        <a:p>
          <a:r>
            <a:rPr lang="tr-TR" sz="900" b="0" i="0"/>
            <a:t>Otelimizin, su tasarrufu politikası bulunmaktadır. Politikamız, su tüketiminin düzenli ölçülmesini, izlenmesini, azaltılmasını içermektedir.</a:t>
          </a:r>
          <a:endParaRPr lang="en-US" sz="900"/>
        </a:p>
      </dgm:t>
    </dgm:pt>
    <dgm:pt modelId="{4C8D6511-EFC9-43C4-83F7-CFE979372513}" type="parTrans" cxnId="{CEF8C605-BC1F-431E-93D1-98CE768A5A2A}">
      <dgm:prSet/>
      <dgm:spPr/>
      <dgm:t>
        <a:bodyPr/>
        <a:lstStyle/>
        <a:p>
          <a:endParaRPr lang="en-US" sz="800"/>
        </a:p>
      </dgm:t>
    </dgm:pt>
    <dgm:pt modelId="{83B6AA9A-6BF3-47CB-9063-F46A2FE41A26}" type="sibTrans" cxnId="{CEF8C605-BC1F-431E-93D1-98CE768A5A2A}">
      <dgm:prSet/>
      <dgm:spPr/>
      <dgm:t>
        <a:bodyPr/>
        <a:lstStyle/>
        <a:p>
          <a:endParaRPr lang="en-US"/>
        </a:p>
      </dgm:t>
    </dgm:pt>
    <dgm:pt modelId="{E37F0C5F-A8A2-4D3D-A015-B9A285736924}">
      <dgm:prSet custT="1"/>
      <dgm:spPr/>
      <dgm:t>
        <a:bodyPr/>
        <a:lstStyle/>
        <a:p>
          <a:r>
            <a:rPr lang="tr-TR" sz="800" b="0" i="0"/>
            <a:t>Otelimizin bulunduğu bölgede su riski durumu belirlenmiştir. Bunun için World Resources Institute tarafından hazırlanan Water Risk Atlas kullanılmaktadır. İlgili web sitesinin bağlantısı </a:t>
          </a:r>
          <a:r>
            <a:rPr lang="tr-TR" sz="800" b="0" i="0">
              <a:hlinkClick xmlns:r="http://schemas.openxmlformats.org/officeDocument/2006/relationships" r:id="rId1"/>
            </a:rPr>
            <a:t>burada</a:t>
          </a:r>
          <a:r>
            <a:rPr lang="tr-TR" sz="800" b="0" i="0"/>
            <a:t> yer almaktadır.</a:t>
          </a:r>
          <a:endParaRPr lang="en-US" sz="800"/>
        </a:p>
      </dgm:t>
    </dgm:pt>
    <dgm:pt modelId="{678FCD6B-8543-4305-B09B-6AD922E19E50}" type="parTrans" cxnId="{D94C40DB-FA9A-4CCA-9F15-A59BCB4568C2}">
      <dgm:prSet/>
      <dgm:spPr/>
      <dgm:t>
        <a:bodyPr/>
        <a:lstStyle/>
        <a:p>
          <a:endParaRPr lang="en-US" sz="800"/>
        </a:p>
      </dgm:t>
    </dgm:pt>
    <dgm:pt modelId="{BA03D5A8-B8DD-49BC-B55A-8DC38715D8A4}" type="sibTrans" cxnId="{D94C40DB-FA9A-4CCA-9F15-A59BCB4568C2}">
      <dgm:prSet/>
      <dgm:spPr/>
      <dgm:t>
        <a:bodyPr/>
        <a:lstStyle/>
        <a:p>
          <a:endParaRPr lang="en-US"/>
        </a:p>
      </dgm:t>
    </dgm:pt>
    <dgm:pt modelId="{C52E3A4B-1B49-4790-B5C7-84C4861F2CE6}">
      <dgm:prSet custT="1"/>
      <dgm:spPr/>
      <dgm:t>
        <a:bodyPr/>
        <a:lstStyle/>
        <a:p>
          <a:r>
            <a:rPr lang="tr-TR" sz="800" b="0" i="0"/>
            <a:t>Risk analizinde su riski ayrıca değerlendirilmiştir, su yönetimi planı yapılmıştır. Bu plan, su kullanımının ölçümü ve takibi ile su tüketiminin azaltılmasına yönelik hedef ve raporlamaları içermektedir.</a:t>
          </a:r>
          <a:endParaRPr lang="en-US" sz="800"/>
        </a:p>
      </dgm:t>
    </dgm:pt>
    <dgm:pt modelId="{12C0CE9B-FB11-484A-950E-1D111A2D6572}" type="parTrans" cxnId="{4AA497CF-E95B-4F0A-B5EF-E0AA48DF2CEA}">
      <dgm:prSet/>
      <dgm:spPr/>
      <dgm:t>
        <a:bodyPr/>
        <a:lstStyle/>
        <a:p>
          <a:endParaRPr lang="en-US" sz="800"/>
        </a:p>
      </dgm:t>
    </dgm:pt>
    <dgm:pt modelId="{D9368361-6C85-4248-BB28-E96894AC7E40}" type="sibTrans" cxnId="{4AA497CF-E95B-4F0A-B5EF-E0AA48DF2CEA}">
      <dgm:prSet/>
      <dgm:spPr/>
      <dgm:t>
        <a:bodyPr/>
        <a:lstStyle/>
        <a:p>
          <a:endParaRPr lang="en-US"/>
        </a:p>
      </dgm:t>
    </dgm:pt>
    <dgm:pt modelId="{90047B3F-CBD9-4CB4-A243-4035255083C0}">
      <dgm:prSet custT="1"/>
      <dgm:spPr/>
      <dgm:t>
        <a:bodyPr/>
        <a:lstStyle/>
        <a:p>
          <a:r>
            <a:rPr lang="tr-TR" sz="800" b="0" i="0"/>
            <a:t>Otelimizin su kullanım faaliyetleri nedeni ile deniz, göl gibi sularda yaşayan canlılar zarar görmemektedir. Yine de bu canlıların zarar görme ihtimali risk analizinde değerlendirilmiştir ve gerekli önlemler alınmıştır.</a:t>
          </a:r>
          <a:endParaRPr lang="en-US" sz="800"/>
        </a:p>
      </dgm:t>
    </dgm:pt>
    <dgm:pt modelId="{405E132A-0775-48E9-BAC7-F76272084B4C}" type="parTrans" cxnId="{F3FD1508-6006-43FC-B608-240F336993EB}">
      <dgm:prSet/>
      <dgm:spPr/>
      <dgm:t>
        <a:bodyPr/>
        <a:lstStyle/>
        <a:p>
          <a:endParaRPr lang="en-US" sz="800"/>
        </a:p>
      </dgm:t>
    </dgm:pt>
    <dgm:pt modelId="{71B018EC-D62F-4FBC-8BE1-B31A8AABF7C7}" type="sibTrans" cxnId="{F3FD1508-6006-43FC-B608-240F336993EB}">
      <dgm:prSet/>
      <dgm:spPr/>
      <dgm:t>
        <a:bodyPr/>
        <a:lstStyle/>
        <a:p>
          <a:endParaRPr lang="en-US"/>
        </a:p>
      </dgm:t>
    </dgm:pt>
    <dgm:pt modelId="{0616518C-ADF3-4102-8185-5FFC12B33316}">
      <dgm:prSet custT="1"/>
      <dgm:spPr/>
      <dgm:t>
        <a:bodyPr/>
        <a:lstStyle/>
        <a:p>
          <a:r>
            <a:rPr lang="tr-TR" sz="800" b="0" i="0"/>
            <a:t>Otelimiz, suyun kullanımında tüm yasal gereklilik ve düzenlemelere uymaktadır.</a:t>
          </a:r>
          <a:endParaRPr lang="en-US" sz="800"/>
        </a:p>
      </dgm:t>
    </dgm:pt>
    <dgm:pt modelId="{E46FFFB1-014F-4214-9F64-B23B3DE0F716}" type="parTrans" cxnId="{361A3222-E9A5-4867-B8DC-4AC11729F94D}">
      <dgm:prSet/>
      <dgm:spPr/>
      <dgm:t>
        <a:bodyPr/>
        <a:lstStyle/>
        <a:p>
          <a:endParaRPr lang="en-US" sz="800"/>
        </a:p>
      </dgm:t>
    </dgm:pt>
    <dgm:pt modelId="{C0AB6EE4-002E-4368-8D59-DB881B3F0140}" type="sibTrans" cxnId="{361A3222-E9A5-4867-B8DC-4AC11729F94D}">
      <dgm:prSet/>
      <dgm:spPr/>
      <dgm:t>
        <a:bodyPr/>
        <a:lstStyle/>
        <a:p>
          <a:endParaRPr lang="en-US"/>
        </a:p>
      </dgm:t>
    </dgm:pt>
    <dgm:pt modelId="{9703444F-79BF-4F4B-9170-4F2F5224DDB6}">
      <dgm:prSet custT="1"/>
      <dgm:spPr/>
      <dgm:t>
        <a:bodyPr/>
        <a:lstStyle/>
        <a:p>
          <a:r>
            <a:rPr lang="tr-TR" sz="800" b="0" i="0"/>
            <a:t>Su, yasal ve sürdürülebilir bir kaynaktan gelmektedir. Suyumuz şebeke suyu gelmektedir.</a:t>
          </a:r>
          <a:endParaRPr lang="en-US" sz="800"/>
        </a:p>
      </dgm:t>
    </dgm:pt>
    <dgm:pt modelId="{57F6982D-8061-4BBF-89AD-DDAFD9F57C9F}" type="parTrans" cxnId="{1C6C4451-6AB0-414F-A924-3A857CF1EAA8}">
      <dgm:prSet/>
      <dgm:spPr/>
      <dgm:t>
        <a:bodyPr/>
        <a:lstStyle/>
        <a:p>
          <a:endParaRPr lang="en-US" sz="800"/>
        </a:p>
      </dgm:t>
    </dgm:pt>
    <dgm:pt modelId="{D3846173-98AF-4601-A36E-D0D3852C4D14}" type="sibTrans" cxnId="{1C6C4451-6AB0-414F-A924-3A857CF1EAA8}">
      <dgm:prSet/>
      <dgm:spPr/>
      <dgm:t>
        <a:bodyPr/>
        <a:lstStyle/>
        <a:p>
          <a:endParaRPr lang="en-US"/>
        </a:p>
      </dgm:t>
    </dgm:pt>
    <dgm:pt modelId="{9C8FAB66-F3E3-4DAC-851F-AA0C8214CD26}">
      <dgm:prSet custT="1"/>
      <dgm:spPr/>
      <dgm:t>
        <a:bodyPr/>
        <a:lstStyle/>
        <a:p>
          <a:r>
            <a:rPr lang="tr-TR" sz="800" b="0" i="0"/>
            <a:t>Su tüketimimizi ölçmekteyiz. Misafir veya geceleme başına kullanılan toplam su hesaplanmakta ve raporlanmaktadır. </a:t>
          </a:r>
          <a:endParaRPr lang="en-US" sz="800"/>
        </a:p>
      </dgm:t>
    </dgm:pt>
    <dgm:pt modelId="{8054F1B7-00B6-4332-B5E6-9822DE4AD4BA}" type="parTrans" cxnId="{A71A9C73-D075-4B99-B3F6-95F355D85F3B}">
      <dgm:prSet/>
      <dgm:spPr/>
      <dgm:t>
        <a:bodyPr/>
        <a:lstStyle/>
        <a:p>
          <a:endParaRPr lang="en-US" sz="800"/>
        </a:p>
      </dgm:t>
    </dgm:pt>
    <dgm:pt modelId="{82CB8BD7-4130-48E0-8685-F4681F1A11AC}" type="sibTrans" cxnId="{A71A9C73-D075-4B99-B3F6-95F355D85F3B}">
      <dgm:prSet/>
      <dgm:spPr/>
      <dgm:t>
        <a:bodyPr/>
        <a:lstStyle/>
        <a:p>
          <a:endParaRPr lang="en-US"/>
        </a:p>
      </dgm:t>
    </dgm:pt>
    <dgm:pt modelId="{AEB6B698-9D1D-4C0C-9415-3C47BBDD2FB5}">
      <dgm:prSet custT="1"/>
      <dgm:spPr/>
      <dgm:t>
        <a:bodyPr/>
        <a:lstStyle/>
        <a:p>
          <a:r>
            <a:rPr lang="tr-TR" sz="800" b="0" i="0"/>
            <a:t>Otelimizde su tasarruflu ekipmanlar kullanılmaktadır. Otelimizde çarşaf ve havluların misafir isteğine bağlı olarak değiştirilmesi gibi iyi uygulamalar kullanılmaktadır.</a:t>
          </a:r>
          <a:endParaRPr lang="en-US" sz="800"/>
        </a:p>
      </dgm:t>
    </dgm:pt>
    <dgm:pt modelId="{30EFDF2E-6652-4C09-AF65-E8CEEEBDDF63}" type="parTrans" cxnId="{83345B30-C6A4-4860-8799-8E9B735346E3}">
      <dgm:prSet/>
      <dgm:spPr/>
      <dgm:t>
        <a:bodyPr/>
        <a:lstStyle/>
        <a:p>
          <a:endParaRPr lang="en-US" sz="800"/>
        </a:p>
      </dgm:t>
    </dgm:pt>
    <dgm:pt modelId="{89C97C3E-2908-48B5-91C8-84B2885D3AD9}" type="sibTrans" cxnId="{83345B30-C6A4-4860-8799-8E9B735346E3}">
      <dgm:prSet/>
      <dgm:spPr/>
      <dgm:t>
        <a:bodyPr/>
        <a:lstStyle/>
        <a:p>
          <a:endParaRPr lang="en-US"/>
        </a:p>
      </dgm:t>
    </dgm:pt>
    <dgm:pt modelId="{DD1B9826-04FE-47F9-871C-0D2081D21515}">
      <dgm:prSet custT="1"/>
      <dgm:spPr/>
      <dgm:t>
        <a:bodyPr/>
        <a:lstStyle/>
        <a:p>
          <a:r>
            <a:rPr lang="tr-TR" sz="800" b="0" i="0"/>
            <a:t>Otelimiz su tasarrufu konusunda çalışanlarını ve paydaşlarını bilgilendirmekte ve yönlendirmektedir. Otelimiz atık suyunun çevreye zarar vermemesi için tüm imkanlarını seferber etmektedir.</a:t>
          </a:r>
          <a:endParaRPr lang="en-US" sz="800"/>
        </a:p>
      </dgm:t>
    </dgm:pt>
    <dgm:pt modelId="{F987400D-954E-4D2E-ADCF-AD2971477179}" type="parTrans" cxnId="{6B681BCD-672B-458E-A7EC-73207EF06426}">
      <dgm:prSet/>
      <dgm:spPr/>
      <dgm:t>
        <a:bodyPr/>
        <a:lstStyle/>
        <a:p>
          <a:endParaRPr lang="en-US" sz="800"/>
        </a:p>
      </dgm:t>
    </dgm:pt>
    <dgm:pt modelId="{FDF3E09E-D455-447C-ADC2-7ABBDB6F1E85}" type="sibTrans" cxnId="{6B681BCD-672B-458E-A7EC-73207EF06426}">
      <dgm:prSet/>
      <dgm:spPr/>
      <dgm:t>
        <a:bodyPr/>
        <a:lstStyle/>
        <a:p>
          <a:endParaRPr lang="en-US"/>
        </a:p>
      </dgm:t>
    </dgm:pt>
    <dgm:pt modelId="{39E45916-2946-4EF7-BBA6-BC55C2864F9B}">
      <dgm:prSet custT="1"/>
      <dgm:spPr/>
      <dgm:t>
        <a:bodyPr/>
        <a:lstStyle/>
        <a:p>
          <a:r>
            <a:rPr lang="tr-TR" sz="800" b="0" i="0"/>
            <a:t>Atık suyun bertarafı için yerel yönetimin belirlediği düzenlemelere uyulmaktadır. Bu konuda yasal gerekliliklere uyulmaktadır</a:t>
          </a:r>
          <a:endParaRPr lang="en-US" sz="800"/>
        </a:p>
      </dgm:t>
    </dgm:pt>
    <dgm:pt modelId="{78AB231B-6E6B-4659-9DA9-433187901CF5}" type="parTrans" cxnId="{110E433F-5944-4066-B8A8-53B14A732CAF}">
      <dgm:prSet/>
      <dgm:spPr/>
      <dgm:t>
        <a:bodyPr/>
        <a:lstStyle/>
        <a:p>
          <a:endParaRPr lang="en-US" sz="800"/>
        </a:p>
      </dgm:t>
    </dgm:pt>
    <dgm:pt modelId="{26F9F180-DC04-41E3-930D-FA78806B0A0A}" type="sibTrans" cxnId="{110E433F-5944-4066-B8A8-53B14A732CAF}">
      <dgm:prSet/>
      <dgm:spPr/>
      <dgm:t>
        <a:bodyPr/>
        <a:lstStyle/>
        <a:p>
          <a:endParaRPr lang="en-US"/>
        </a:p>
      </dgm:t>
    </dgm:pt>
    <dgm:pt modelId="{C2993CD1-A590-7F46-9FA2-1D8D8448E019}" type="pres">
      <dgm:prSet presAssocID="{08CFEF0B-25CC-4733-BDA3-DF1BF8187F65}" presName="diagram" presStyleCnt="0">
        <dgm:presLayoutVars>
          <dgm:dir/>
          <dgm:resizeHandles val="exact"/>
        </dgm:presLayoutVars>
      </dgm:prSet>
      <dgm:spPr/>
    </dgm:pt>
    <dgm:pt modelId="{D754BBDE-DEA0-DC47-86CC-87A478D2190A}" type="pres">
      <dgm:prSet presAssocID="{532C747A-A2E8-4106-9649-08899E9C36D5}" presName="node" presStyleLbl="node1" presStyleIdx="0" presStyleCnt="10">
        <dgm:presLayoutVars>
          <dgm:bulletEnabled val="1"/>
        </dgm:presLayoutVars>
      </dgm:prSet>
      <dgm:spPr/>
    </dgm:pt>
    <dgm:pt modelId="{36FF702E-C8F7-A048-B74F-CE2F5E2B771A}" type="pres">
      <dgm:prSet presAssocID="{83B6AA9A-6BF3-47CB-9063-F46A2FE41A26}" presName="sibTrans" presStyleCnt="0"/>
      <dgm:spPr/>
    </dgm:pt>
    <dgm:pt modelId="{2C03D832-2547-E942-93E8-2859B331FB78}" type="pres">
      <dgm:prSet presAssocID="{E37F0C5F-A8A2-4D3D-A015-B9A285736924}" presName="node" presStyleLbl="node1" presStyleIdx="1" presStyleCnt="10">
        <dgm:presLayoutVars>
          <dgm:bulletEnabled val="1"/>
        </dgm:presLayoutVars>
      </dgm:prSet>
      <dgm:spPr/>
    </dgm:pt>
    <dgm:pt modelId="{27D46B76-3B0B-8348-B3B4-E768BA161ECD}" type="pres">
      <dgm:prSet presAssocID="{BA03D5A8-B8DD-49BC-B55A-8DC38715D8A4}" presName="sibTrans" presStyleCnt="0"/>
      <dgm:spPr/>
    </dgm:pt>
    <dgm:pt modelId="{A68EDF45-745A-C644-9918-1A60B9F3C3DE}" type="pres">
      <dgm:prSet presAssocID="{C52E3A4B-1B49-4790-B5C7-84C4861F2CE6}" presName="node" presStyleLbl="node1" presStyleIdx="2" presStyleCnt="10">
        <dgm:presLayoutVars>
          <dgm:bulletEnabled val="1"/>
        </dgm:presLayoutVars>
      </dgm:prSet>
      <dgm:spPr/>
    </dgm:pt>
    <dgm:pt modelId="{B510EA62-30D6-BA4E-A7DB-6DD33B72CD7D}" type="pres">
      <dgm:prSet presAssocID="{D9368361-6C85-4248-BB28-E96894AC7E40}" presName="sibTrans" presStyleCnt="0"/>
      <dgm:spPr/>
    </dgm:pt>
    <dgm:pt modelId="{8A819454-7F15-1549-AE0A-70F6A6122410}" type="pres">
      <dgm:prSet presAssocID="{90047B3F-CBD9-4CB4-A243-4035255083C0}" presName="node" presStyleLbl="node1" presStyleIdx="3" presStyleCnt="10">
        <dgm:presLayoutVars>
          <dgm:bulletEnabled val="1"/>
        </dgm:presLayoutVars>
      </dgm:prSet>
      <dgm:spPr/>
    </dgm:pt>
    <dgm:pt modelId="{11B6E6BC-585B-194B-ABD3-1CF46A252C4C}" type="pres">
      <dgm:prSet presAssocID="{71B018EC-D62F-4FBC-8BE1-B31A8AABF7C7}" presName="sibTrans" presStyleCnt="0"/>
      <dgm:spPr/>
    </dgm:pt>
    <dgm:pt modelId="{986682DD-31BE-4D43-B6A8-3F1AB979D6C6}" type="pres">
      <dgm:prSet presAssocID="{0616518C-ADF3-4102-8185-5FFC12B33316}" presName="node" presStyleLbl="node1" presStyleIdx="4" presStyleCnt="10">
        <dgm:presLayoutVars>
          <dgm:bulletEnabled val="1"/>
        </dgm:presLayoutVars>
      </dgm:prSet>
      <dgm:spPr/>
    </dgm:pt>
    <dgm:pt modelId="{211754A0-D5C6-C643-97E8-5779BB88EAEA}" type="pres">
      <dgm:prSet presAssocID="{C0AB6EE4-002E-4368-8D59-DB881B3F0140}" presName="sibTrans" presStyleCnt="0"/>
      <dgm:spPr/>
    </dgm:pt>
    <dgm:pt modelId="{F8AC0DDF-E5E6-0646-AC75-6B9072356616}" type="pres">
      <dgm:prSet presAssocID="{9703444F-79BF-4F4B-9170-4F2F5224DDB6}" presName="node" presStyleLbl="node1" presStyleIdx="5" presStyleCnt="10">
        <dgm:presLayoutVars>
          <dgm:bulletEnabled val="1"/>
        </dgm:presLayoutVars>
      </dgm:prSet>
      <dgm:spPr/>
    </dgm:pt>
    <dgm:pt modelId="{5F33E60F-C036-8948-A972-5694A19935A1}" type="pres">
      <dgm:prSet presAssocID="{D3846173-98AF-4601-A36E-D0D3852C4D14}" presName="sibTrans" presStyleCnt="0"/>
      <dgm:spPr/>
    </dgm:pt>
    <dgm:pt modelId="{A724A3D4-B101-674F-84CA-7526D377A8EA}" type="pres">
      <dgm:prSet presAssocID="{9C8FAB66-F3E3-4DAC-851F-AA0C8214CD26}" presName="node" presStyleLbl="node1" presStyleIdx="6" presStyleCnt="10">
        <dgm:presLayoutVars>
          <dgm:bulletEnabled val="1"/>
        </dgm:presLayoutVars>
      </dgm:prSet>
      <dgm:spPr/>
    </dgm:pt>
    <dgm:pt modelId="{D21D8336-69F7-CE4C-9EC8-01647906F6DD}" type="pres">
      <dgm:prSet presAssocID="{82CB8BD7-4130-48E0-8685-F4681F1A11AC}" presName="sibTrans" presStyleCnt="0"/>
      <dgm:spPr/>
    </dgm:pt>
    <dgm:pt modelId="{3AF8110C-4C40-9048-BD8A-0A70C9B392C5}" type="pres">
      <dgm:prSet presAssocID="{AEB6B698-9D1D-4C0C-9415-3C47BBDD2FB5}" presName="node" presStyleLbl="node1" presStyleIdx="7" presStyleCnt="10">
        <dgm:presLayoutVars>
          <dgm:bulletEnabled val="1"/>
        </dgm:presLayoutVars>
      </dgm:prSet>
      <dgm:spPr/>
    </dgm:pt>
    <dgm:pt modelId="{7F7C665D-25CD-C44A-AB9D-643B59B1027A}" type="pres">
      <dgm:prSet presAssocID="{89C97C3E-2908-48B5-91C8-84B2885D3AD9}" presName="sibTrans" presStyleCnt="0"/>
      <dgm:spPr/>
    </dgm:pt>
    <dgm:pt modelId="{E7686EC0-E14A-B240-958F-FA4BF19587BE}" type="pres">
      <dgm:prSet presAssocID="{DD1B9826-04FE-47F9-871C-0D2081D21515}" presName="node" presStyleLbl="node1" presStyleIdx="8" presStyleCnt="10">
        <dgm:presLayoutVars>
          <dgm:bulletEnabled val="1"/>
        </dgm:presLayoutVars>
      </dgm:prSet>
      <dgm:spPr/>
    </dgm:pt>
    <dgm:pt modelId="{524477E6-15C2-A847-8EDF-2A1C899AF391}" type="pres">
      <dgm:prSet presAssocID="{FDF3E09E-D455-447C-ADC2-7ABBDB6F1E85}" presName="sibTrans" presStyleCnt="0"/>
      <dgm:spPr/>
    </dgm:pt>
    <dgm:pt modelId="{FF498B20-B5A4-1742-B02E-F15CFF3B075B}" type="pres">
      <dgm:prSet presAssocID="{39E45916-2946-4EF7-BBA6-BC55C2864F9B}" presName="node" presStyleLbl="node1" presStyleIdx="9" presStyleCnt="10">
        <dgm:presLayoutVars>
          <dgm:bulletEnabled val="1"/>
        </dgm:presLayoutVars>
      </dgm:prSet>
      <dgm:spPr/>
    </dgm:pt>
  </dgm:ptLst>
  <dgm:cxnLst>
    <dgm:cxn modelId="{10AB1603-5E3F-A84D-9549-02855534690B}" type="presOf" srcId="{9703444F-79BF-4F4B-9170-4F2F5224DDB6}" destId="{F8AC0DDF-E5E6-0646-AC75-6B9072356616}" srcOrd="0" destOrd="0" presId="urn:microsoft.com/office/officeart/2005/8/layout/default"/>
    <dgm:cxn modelId="{CEF8C605-BC1F-431E-93D1-98CE768A5A2A}" srcId="{08CFEF0B-25CC-4733-BDA3-DF1BF8187F65}" destId="{532C747A-A2E8-4106-9649-08899E9C36D5}" srcOrd="0" destOrd="0" parTransId="{4C8D6511-EFC9-43C4-83F7-CFE979372513}" sibTransId="{83B6AA9A-6BF3-47CB-9063-F46A2FE41A26}"/>
    <dgm:cxn modelId="{F3FD1508-6006-43FC-B608-240F336993EB}" srcId="{08CFEF0B-25CC-4733-BDA3-DF1BF8187F65}" destId="{90047B3F-CBD9-4CB4-A243-4035255083C0}" srcOrd="3" destOrd="0" parTransId="{405E132A-0775-48E9-BAC7-F76272084B4C}" sibTransId="{71B018EC-D62F-4FBC-8BE1-B31A8AABF7C7}"/>
    <dgm:cxn modelId="{361A3222-E9A5-4867-B8DC-4AC11729F94D}" srcId="{08CFEF0B-25CC-4733-BDA3-DF1BF8187F65}" destId="{0616518C-ADF3-4102-8185-5FFC12B33316}" srcOrd="4" destOrd="0" parTransId="{E46FFFB1-014F-4214-9F64-B23B3DE0F716}" sibTransId="{C0AB6EE4-002E-4368-8D59-DB881B3F0140}"/>
    <dgm:cxn modelId="{83345B30-C6A4-4860-8799-8E9B735346E3}" srcId="{08CFEF0B-25CC-4733-BDA3-DF1BF8187F65}" destId="{AEB6B698-9D1D-4C0C-9415-3C47BBDD2FB5}" srcOrd="7" destOrd="0" parTransId="{30EFDF2E-6652-4C09-AF65-E8CEEEBDDF63}" sibTransId="{89C97C3E-2908-48B5-91C8-84B2885D3AD9}"/>
    <dgm:cxn modelId="{110E433F-5944-4066-B8A8-53B14A732CAF}" srcId="{08CFEF0B-25CC-4733-BDA3-DF1BF8187F65}" destId="{39E45916-2946-4EF7-BBA6-BC55C2864F9B}" srcOrd="9" destOrd="0" parTransId="{78AB231B-6E6B-4659-9DA9-433187901CF5}" sibTransId="{26F9F180-DC04-41E3-930D-FA78806B0A0A}"/>
    <dgm:cxn modelId="{D7E79842-D46F-8245-A5CC-C393AE0FF87E}" type="presOf" srcId="{08CFEF0B-25CC-4733-BDA3-DF1BF8187F65}" destId="{C2993CD1-A590-7F46-9FA2-1D8D8448E019}" srcOrd="0" destOrd="0" presId="urn:microsoft.com/office/officeart/2005/8/layout/default"/>
    <dgm:cxn modelId="{700CCC49-CFFC-C743-94DF-CF53AE55A7EB}" type="presOf" srcId="{532C747A-A2E8-4106-9649-08899E9C36D5}" destId="{D754BBDE-DEA0-DC47-86CC-87A478D2190A}" srcOrd="0" destOrd="0" presId="urn:microsoft.com/office/officeart/2005/8/layout/default"/>
    <dgm:cxn modelId="{1C6C4451-6AB0-414F-A924-3A857CF1EAA8}" srcId="{08CFEF0B-25CC-4733-BDA3-DF1BF8187F65}" destId="{9703444F-79BF-4F4B-9170-4F2F5224DDB6}" srcOrd="5" destOrd="0" parTransId="{57F6982D-8061-4BBF-89AD-DDAFD9F57C9F}" sibTransId="{D3846173-98AF-4601-A36E-D0D3852C4D14}"/>
    <dgm:cxn modelId="{2868DB51-B5C7-CC48-AAC1-CD290B956FA5}" type="presOf" srcId="{C52E3A4B-1B49-4790-B5C7-84C4861F2CE6}" destId="{A68EDF45-745A-C644-9918-1A60B9F3C3DE}" srcOrd="0" destOrd="0" presId="urn:microsoft.com/office/officeart/2005/8/layout/default"/>
    <dgm:cxn modelId="{4719C657-B9BD-214D-A86C-5587EA12FFA6}" type="presOf" srcId="{9C8FAB66-F3E3-4DAC-851F-AA0C8214CD26}" destId="{A724A3D4-B101-674F-84CA-7526D377A8EA}" srcOrd="0" destOrd="0" presId="urn:microsoft.com/office/officeart/2005/8/layout/default"/>
    <dgm:cxn modelId="{A71A9C73-D075-4B99-B3F6-95F355D85F3B}" srcId="{08CFEF0B-25CC-4733-BDA3-DF1BF8187F65}" destId="{9C8FAB66-F3E3-4DAC-851F-AA0C8214CD26}" srcOrd="6" destOrd="0" parTransId="{8054F1B7-00B6-4332-B5E6-9822DE4AD4BA}" sibTransId="{82CB8BD7-4130-48E0-8685-F4681F1A11AC}"/>
    <dgm:cxn modelId="{D321898C-26D0-E847-879C-A7675E46BE33}" type="presOf" srcId="{E37F0C5F-A8A2-4D3D-A015-B9A285736924}" destId="{2C03D832-2547-E942-93E8-2859B331FB78}" srcOrd="0" destOrd="0" presId="urn:microsoft.com/office/officeart/2005/8/layout/default"/>
    <dgm:cxn modelId="{CE3D46A5-5826-A64C-92BB-F6A21EAAE699}" type="presOf" srcId="{0616518C-ADF3-4102-8185-5FFC12B33316}" destId="{986682DD-31BE-4D43-B6A8-3F1AB979D6C6}" srcOrd="0" destOrd="0" presId="urn:microsoft.com/office/officeart/2005/8/layout/default"/>
    <dgm:cxn modelId="{6B681BCD-672B-458E-A7EC-73207EF06426}" srcId="{08CFEF0B-25CC-4733-BDA3-DF1BF8187F65}" destId="{DD1B9826-04FE-47F9-871C-0D2081D21515}" srcOrd="8" destOrd="0" parTransId="{F987400D-954E-4D2E-ADCF-AD2971477179}" sibTransId="{FDF3E09E-D455-447C-ADC2-7ABBDB6F1E85}"/>
    <dgm:cxn modelId="{2A3097CD-3280-A54C-A54C-7221999FECA4}" type="presOf" srcId="{39E45916-2946-4EF7-BBA6-BC55C2864F9B}" destId="{FF498B20-B5A4-1742-B02E-F15CFF3B075B}" srcOrd="0" destOrd="0" presId="urn:microsoft.com/office/officeart/2005/8/layout/default"/>
    <dgm:cxn modelId="{9AC6D3CD-B3B4-6E49-ADBF-DE8A85114B01}" type="presOf" srcId="{90047B3F-CBD9-4CB4-A243-4035255083C0}" destId="{8A819454-7F15-1549-AE0A-70F6A6122410}" srcOrd="0" destOrd="0" presId="urn:microsoft.com/office/officeart/2005/8/layout/default"/>
    <dgm:cxn modelId="{4AA497CF-E95B-4F0A-B5EF-E0AA48DF2CEA}" srcId="{08CFEF0B-25CC-4733-BDA3-DF1BF8187F65}" destId="{C52E3A4B-1B49-4790-B5C7-84C4861F2CE6}" srcOrd="2" destOrd="0" parTransId="{12C0CE9B-FB11-484A-950E-1D111A2D6572}" sibTransId="{D9368361-6C85-4248-BB28-E96894AC7E40}"/>
    <dgm:cxn modelId="{D94C40DB-FA9A-4CCA-9F15-A59BCB4568C2}" srcId="{08CFEF0B-25CC-4733-BDA3-DF1BF8187F65}" destId="{E37F0C5F-A8A2-4D3D-A015-B9A285736924}" srcOrd="1" destOrd="0" parTransId="{678FCD6B-8543-4305-B09B-6AD922E19E50}" sibTransId="{BA03D5A8-B8DD-49BC-B55A-8DC38715D8A4}"/>
    <dgm:cxn modelId="{2F3478E8-2A90-CD4A-93EF-FBA229517C73}" type="presOf" srcId="{DD1B9826-04FE-47F9-871C-0D2081D21515}" destId="{E7686EC0-E14A-B240-958F-FA4BF19587BE}" srcOrd="0" destOrd="0" presId="urn:microsoft.com/office/officeart/2005/8/layout/default"/>
    <dgm:cxn modelId="{F0BB81E8-A7B7-2143-94D3-238D45151A43}" type="presOf" srcId="{AEB6B698-9D1D-4C0C-9415-3C47BBDD2FB5}" destId="{3AF8110C-4C40-9048-BD8A-0A70C9B392C5}" srcOrd="0" destOrd="0" presId="urn:microsoft.com/office/officeart/2005/8/layout/default"/>
    <dgm:cxn modelId="{2F63D05C-9353-C745-BE4B-623145AA28FF}" type="presParOf" srcId="{C2993CD1-A590-7F46-9FA2-1D8D8448E019}" destId="{D754BBDE-DEA0-DC47-86CC-87A478D2190A}" srcOrd="0" destOrd="0" presId="urn:microsoft.com/office/officeart/2005/8/layout/default"/>
    <dgm:cxn modelId="{16353C4F-5F7B-E644-9F16-6069D155C472}" type="presParOf" srcId="{C2993CD1-A590-7F46-9FA2-1D8D8448E019}" destId="{36FF702E-C8F7-A048-B74F-CE2F5E2B771A}" srcOrd="1" destOrd="0" presId="urn:microsoft.com/office/officeart/2005/8/layout/default"/>
    <dgm:cxn modelId="{211136A3-DDBB-6145-B7A9-FF756C5B91CE}" type="presParOf" srcId="{C2993CD1-A590-7F46-9FA2-1D8D8448E019}" destId="{2C03D832-2547-E942-93E8-2859B331FB78}" srcOrd="2" destOrd="0" presId="urn:microsoft.com/office/officeart/2005/8/layout/default"/>
    <dgm:cxn modelId="{22F8D9A6-685D-A94A-AC1F-86DABCDBA0A3}" type="presParOf" srcId="{C2993CD1-A590-7F46-9FA2-1D8D8448E019}" destId="{27D46B76-3B0B-8348-B3B4-E768BA161ECD}" srcOrd="3" destOrd="0" presId="urn:microsoft.com/office/officeart/2005/8/layout/default"/>
    <dgm:cxn modelId="{08736619-92AF-8645-BD75-684BE0B9DA09}" type="presParOf" srcId="{C2993CD1-A590-7F46-9FA2-1D8D8448E019}" destId="{A68EDF45-745A-C644-9918-1A60B9F3C3DE}" srcOrd="4" destOrd="0" presId="urn:microsoft.com/office/officeart/2005/8/layout/default"/>
    <dgm:cxn modelId="{DF4EDC2B-E757-A141-9A1E-DE281A496EC4}" type="presParOf" srcId="{C2993CD1-A590-7F46-9FA2-1D8D8448E019}" destId="{B510EA62-30D6-BA4E-A7DB-6DD33B72CD7D}" srcOrd="5" destOrd="0" presId="urn:microsoft.com/office/officeart/2005/8/layout/default"/>
    <dgm:cxn modelId="{11602076-B867-D84D-8EAF-606C7DE525EF}" type="presParOf" srcId="{C2993CD1-A590-7F46-9FA2-1D8D8448E019}" destId="{8A819454-7F15-1549-AE0A-70F6A6122410}" srcOrd="6" destOrd="0" presId="urn:microsoft.com/office/officeart/2005/8/layout/default"/>
    <dgm:cxn modelId="{A2083BDD-78E5-0F41-9749-DB73E2214BBD}" type="presParOf" srcId="{C2993CD1-A590-7F46-9FA2-1D8D8448E019}" destId="{11B6E6BC-585B-194B-ABD3-1CF46A252C4C}" srcOrd="7" destOrd="0" presId="urn:microsoft.com/office/officeart/2005/8/layout/default"/>
    <dgm:cxn modelId="{B6434F3B-AFB6-0044-8B4B-7C91EA1A07EB}" type="presParOf" srcId="{C2993CD1-A590-7F46-9FA2-1D8D8448E019}" destId="{986682DD-31BE-4D43-B6A8-3F1AB979D6C6}" srcOrd="8" destOrd="0" presId="urn:microsoft.com/office/officeart/2005/8/layout/default"/>
    <dgm:cxn modelId="{8708B864-7E93-0E40-807E-84FE5DFFF193}" type="presParOf" srcId="{C2993CD1-A590-7F46-9FA2-1D8D8448E019}" destId="{211754A0-D5C6-C643-97E8-5779BB88EAEA}" srcOrd="9" destOrd="0" presId="urn:microsoft.com/office/officeart/2005/8/layout/default"/>
    <dgm:cxn modelId="{59AC9FAE-A0AB-7748-9D9A-F220EA4D1809}" type="presParOf" srcId="{C2993CD1-A590-7F46-9FA2-1D8D8448E019}" destId="{F8AC0DDF-E5E6-0646-AC75-6B9072356616}" srcOrd="10" destOrd="0" presId="urn:microsoft.com/office/officeart/2005/8/layout/default"/>
    <dgm:cxn modelId="{BFEFD995-1BFA-014C-9919-A5A0DC46F2C6}" type="presParOf" srcId="{C2993CD1-A590-7F46-9FA2-1D8D8448E019}" destId="{5F33E60F-C036-8948-A972-5694A19935A1}" srcOrd="11" destOrd="0" presId="urn:microsoft.com/office/officeart/2005/8/layout/default"/>
    <dgm:cxn modelId="{54068576-489D-774D-AA45-F591357648EF}" type="presParOf" srcId="{C2993CD1-A590-7F46-9FA2-1D8D8448E019}" destId="{A724A3D4-B101-674F-84CA-7526D377A8EA}" srcOrd="12" destOrd="0" presId="urn:microsoft.com/office/officeart/2005/8/layout/default"/>
    <dgm:cxn modelId="{C2AD89A8-3CD1-5C40-8EC0-ECE397D50CC9}" type="presParOf" srcId="{C2993CD1-A590-7F46-9FA2-1D8D8448E019}" destId="{D21D8336-69F7-CE4C-9EC8-01647906F6DD}" srcOrd="13" destOrd="0" presId="urn:microsoft.com/office/officeart/2005/8/layout/default"/>
    <dgm:cxn modelId="{8805EA2D-0B1B-EA45-A56A-2071799BB00E}" type="presParOf" srcId="{C2993CD1-A590-7F46-9FA2-1D8D8448E019}" destId="{3AF8110C-4C40-9048-BD8A-0A70C9B392C5}" srcOrd="14" destOrd="0" presId="urn:microsoft.com/office/officeart/2005/8/layout/default"/>
    <dgm:cxn modelId="{6F4F8558-195E-6142-9AB7-4594F8A2A63D}" type="presParOf" srcId="{C2993CD1-A590-7F46-9FA2-1D8D8448E019}" destId="{7F7C665D-25CD-C44A-AB9D-643B59B1027A}" srcOrd="15" destOrd="0" presId="urn:microsoft.com/office/officeart/2005/8/layout/default"/>
    <dgm:cxn modelId="{68DE9363-9193-C94F-91FE-680CFFE3B3DD}" type="presParOf" srcId="{C2993CD1-A590-7F46-9FA2-1D8D8448E019}" destId="{E7686EC0-E14A-B240-958F-FA4BF19587BE}" srcOrd="16" destOrd="0" presId="urn:microsoft.com/office/officeart/2005/8/layout/default"/>
    <dgm:cxn modelId="{A26EFCD9-DB47-F947-B836-F2C1384A3387}" type="presParOf" srcId="{C2993CD1-A590-7F46-9FA2-1D8D8448E019}" destId="{524477E6-15C2-A847-8EDF-2A1C899AF391}" srcOrd="17" destOrd="0" presId="urn:microsoft.com/office/officeart/2005/8/layout/default"/>
    <dgm:cxn modelId="{6901E063-34A8-4A4E-9042-DFA52133F7DF}" type="presParOf" srcId="{C2993CD1-A590-7F46-9FA2-1D8D8448E019}" destId="{FF498B20-B5A4-1742-B02E-F15CFF3B075B}" srcOrd="1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209A503-323A-454A-A002-1C772F6F9D94}" type="doc">
      <dgm:prSet loTypeId="urn:microsoft.com/office/officeart/2005/8/layout/vProcess5" loCatId="process" qsTypeId="urn:microsoft.com/office/officeart/2005/8/quickstyle/simple5" qsCatId="simple" csTypeId="urn:microsoft.com/office/officeart/2005/8/colors/accent3_2" csCatId="accent3" phldr="1"/>
      <dgm:spPr/>
      <dgm:t>
        <a:bodyPr/>
        <a:lstStyle/>
        <a:p>
          <a:endParaRPr lang="en-US"/>
        </a:p>
      </dgm:t>
    </dgm:pt>
    <dgm:pt modelId="{FFD3FD80-202C-4381-930A-040A440C5021}">
      <dgm:prSet/>
      <dgm:spPr/>
      <dgm:t>
        <a:bodyPr/>
        <a:lstStyle/>
        <a:p>
          <a:r>
            <a:rPr lang="tr-TR"/>
            <a:t>Şirket yönetim ve mali yapısına uygun tedarikçilerden satın alımlar gerçekleştirilmektedir.</a:t>
          </a:r>
          <a:endParaRPr lang="en-US"/>
        </a:p>
      </dgm:t>
    </dgm:pt>
    <dgm:pt modelId="{B791101B-D3E3-4043-935A-F96CA10DE099}" type="parTrans" cxnId="{D152CD86-1BAC-49E8-897B-2E295CAE020D}">
      <dgm:prSet/>
      <dgm:spPr/>
      <dgm:t>
        <a:bodyPr/>
        <a:lstStyle/>
        <a:p>
          <a:endParaRPr lang="en-US" sz="3200"/>
        </a:p>
      </dgm:t>
    </dgm:pt>
    <dgm:pt modelId="{0A7975A5-6C5C-4002-8B32-54A768BA1029}" type="sibTrans" cxnId="{D152CD86-1BAC-49E8-897B-2E295CAE020D}">
      <dgm:prSet/>
      <dgm:spPr/>
      <dgm:t>
        <a:bodyPr/>
        <a:lstStyle/>
        <a:p>
          <a:endParaRPr lang="en-US"/>
        </a:p>
      </dgm:t>
    </dgm:pt>
    <dgm:pt modelId="{A3DBF54A-9F51-4F15-8DB8-26B24E1DB942}">
      <dgm:prSet/>
      <dgm:spPr/>
      <dgm:t>
        <a:bodyPr/>
        <a:lstStyle/>
        <a:p>
          <a:r>
            <a:rPr lang="tr-TR"/>
            <a:t>Tüm yasal düzenlemelere uyum sağlayan tedarikçiler ile çalışmaktayız.</a:t>
          </a:r>
          <a:endParaRPr lang="en-US"/>
        </a:p>
      </dgm:t>
    </dgm:pt>
    <dgm:pt modelId="{E1FC64BF-8DB8-4D59-B713-6910F522DA18}" type="parTrans" cxnId="{5D70F2F7-D5A9-433A-85C0-05D305C42A5A}">
      <dgm:prSet/>
      <dgm:spPr/>
      <dgm:t>
        <a:bodyPr/>
        <a:lstStyle/>
        <a:p>
          <a:endParaRPr lang="en-US" sz="3200"/>
        </a:p>
      </dgm:t>
    </dgm:pt>
    <dgm:pt modelId="{4033276B-D98B-46A5-8C48-0599D1BCE749}" type="sibTrans" cxnId="{5D70F2F7-D5A9-433A-85C0-05D305C42A5A}">
      <dgm:prSet/>
      <dgm:spPr/>
      <dgm:t>
        <a:bodyPr/>
        <a:lstStyle/>
        <a:p>
          <a:endParaRPr lang="en-US"/>
        </a:p>
      </dgm:t>
    </dgm:pt>
    <dgm:pt modelId="{D6E2D24A-D88E-400D-87F6-FADD6C38B18B}">
      <dgm:prSet custT="1"/>
      <dgm:spPr/>
      <dgm:t>
        <a:bodyPr/>
        <a:lstStyle/>
        <a:p>
          <a:r>
            <a:rPr lang="tr-TR" sz="1050" dirty="0" err="1"/>
            <a:t>Tedarikçilerimizle</a:t>
          </a:r>
          <a:r>
            <a:rPr lang="tr-TR" sz="1050" dirty="0"/>
            <a:t> </a:t>
          </a:r>
          <a:r>
            <a:rPr lang="tr-TR" sz="1050" dirty="0" err="1"/>
            <a:t>işbirliği</a:t>
          </a:r>
          <a:r>
            <a:rPr lang="tr-TR" sz="1050" dirty="0"/>
            <a:t> yaparak en </a:t>
          </a:r>
          <a:r>
            <a:rPr lang="tr-TR" sz="1050" dirty="0" err="1"/>
            <a:t>çok</a:t>
          </a:r>
          <a:r>
            <a:rPr lang="tr-TR" sz="1050" dirty="0"/>
            <a:t> </a:t>
          </a:r>
          <a:r>
            <a:rPr lang="tr-TR" sz="1050" dirty="0" err="1"/>
            <a:t>tükettiğimiz</a:t>
          </a:r>
          <a:r>
            <a:rPr lang="tr-TR" sz="1050" dirty="0"/>
            <a:t> malların sosyal ve </a:t>
          </a:r>
          <a:r>
            <a:rPr lang="tr-TR" sz="1050" dirty="0" err="1"/>
            <a:t>çevresel</a:t>
          </a:r>
          <a:r>
            <a:rPr lang="tr-TR" sz="1050" dirty="0"/>
            <a:t> risklerini değerlendirir, satın alma karar </a:t>
          </a:r>
          <a:r>
            <a:rPr lang="tr-TR" sz="1050" dirty="0" err="1"/>
            <a:t>sürecimizde</a:t>
          </a:r>
          <a:r>
            <a:rPr lang="tr-TR" sz="1050" dirty="0"/>
            <a:t> sosyal ve </a:t>
          </a:r>
          <a:r>
            <a:rPr lang="tr-TR" sz="1050" dirty="0" err="1"/>
            <a:t>çevresel</a:t>
          </a:r>
          <a:r>
            <a:rPr lang="tr-TR" sz="1050" dirty="0"/>
            <a:t> kriterleri de </a:t>
          </a:r>
          <a:r>
            <a:rPr lang="tr-TR" sz="1050" dirty="0" err="1"/>
            <a:t>göz</a:t>
          </a:r>
          <a:r>
            <a:rPr lang="tr-TR" sz="1050" dirty="0"/>
            <a:t> </a:t>
          </a:r>
          <a:r>
            <a:rPr lang="tr-TR" sz="1050" dirty="0" err="1"/>
            <a:t>önünde</a:t>
          </a:r>
          <a:r>
            <a:rPr lang="tr-TR" sz="1050" dirty="0"/>
            <a:t> bulundurmaktayız.</a:t>
          </a:r>
          <a:endParaRPr lang="en-US" sz="1050" dirty="0"/>
        </a:p>
      </dgm:t>
    </dgm:pt>
    <dgm:pt modelId="{ABA68BED-8E83-4201-A5A1-07D5AA5D0AF9}" type="parTrans" cxnId="{72E497BD-1997-4101-AF47-4971E08680BC}">
      <dgm:prSet/>
      <dgm:spPr/>
      <dgm:t>
        <a:bodyPr/>
        <a:lstStyle/>
        <a:p>
          <a:endParaRPr lang="en-US" sz="3200"/>
        </a:p>
      </dgm:t>
    </dgm:pt>
    <dgm:pt modelId="{27F92FF1-398D-4F34-98A2-1912F2381712}" type="sibTrans" cxnId="{72E497BD-1997-4101-AF47-4971E08680BC}">
      <dgm:prSet/>
      <dgm:spPr/>
      <dgm:t>
        <a:bodyPr/>
        <a:lstStyle/>
        <a:p>
          <a:endParaRPr lang="en-US"/>
        </a:p>
      </dgm:t>
    </dgm:pt>
    <dgm:pt modelId="{32A34160-94F4-4FF2-A95E-D34324AEEA93}">
      <dgm:prSet custT="1"/>
      <dgm:spPr/>
      <dgm:t>
        <a:bodyPr/>
        <a:lstStyle/>
        <a:p>
          <a:r>
            <a:rPr lang="tr-TR" sz="1100"/>
            <a:t>İşletmemizde elektrikli cihaz alımlarında düşük enerji ile çalışan aletler tercih edilmektedir.</a:t>
          </a:r>
          <a:endParaRPr lang="en-US" sz="1100"/>
        </a:p>
      </dgm:t>
    </dgm:pt>
    <dgm:pt modelId="{4ABBE080-29F4-4AA9-B2A0-3A55A374D8CE}" type="parTrans" cxnId="{83EB9C68-F33C-428D-849F-59E226432254}">
      <dgm:prSet/>
      <dgm:spPr/>
      <dgm:t>
        <a:bodyPr/>
        <a:lstStyle/>
        <a:p>
          <a:endParaRPr lang="en-US" sz="3200"/>
        </a:p>
      </dgm:t>
    </dgm:pt>
    <dgm:pt modelId="{2D52642E-483D-4972-9DF2-376D376B1959}" type="sibTrans" cxnId="{83EB9C68-F33C-428D-849F-59E226432254}">
      <dgm:prSet/>
      <dgm:spPr/>
      <dgm:t>
        <a:bodyPr/>
        <a:lstStyle/>
        <a:p>
          <a:endParaRPr lang="en-US"/>
        </a:p>
      </dgm:t>
    </dgm:pt>
    <dgm:pt modelId="{0AB95265-BE8A-46BA-BF79-ECEB72038494}">
      <dgm:prSet custT="1"/>
      <dgm:spPr/>
      <dgm:t>
        <a:bodyPr/>
        <a:lstStyle/>
        <a:p>
          <a:r>
            <a:rPr lang="tr-TR" sz="1100" dirty="0"/>
            <a:t>Bu </a:t>
          </a:r>
          <a:r>
            <a:rPr lang="tr-TR" sz="1100" dirty="0" err="1"/>
            <a:t>doğrultuda</a:t>
          </a:r>
          <a:r>
            <a:rPr lang="tr-TR" sz="1100" dirty="0"/>
            <a:t> </a:t>
          </a:r>
          <a:r>
            <a:rPr lang="tr-TR" sz="1100" dirty="0" err="1"/>
            <a:t>tedarikçilerimizin</a:t>
          </a:r>
          <a:r>
            <a:rPr lang="tr-TR" sz="1100" dirty="0"/>
            <a:t> tamamına yakınını yerel </a:t>
          </a:r>
          <a:r>
            <a:rPr lang="tr-TR" sz="1100" dirty="0" err="1"/>
            <a:t>üreticiler</a:t>
          </a:r>
          <a:r>
            <a:rPr lang="tr-TR" sz="1100" dirty="0"/>
            <a:t> ve </a:t>
          </a:r>
          <a:r>
            <a:rPr lang="tr-TR" sz="1100" dirty="0" err="1"/>
            <a:t>tedarikçiler</a:t>
          </a:r>
          <a:r>
            <a:rPr lang="tr-TR" sz="1100" dirty="0"/>
            <a:t> </a:t>
          </a:r>
          <a:r>
            <a:rPr lang="tr-TR" sz="1100" dirty="0" err="1"/>
            <a:t>oluşturuyoruz</a:t>
          </a:r>
          <a:r>
            <a:rPr lang="tr-TR" sz="1100" dirty="0"/>
            <a:t>. a</a:t>
          </a:r>
          <a:endParaRPr lang="en-US" sz="1100" dirty="0"/>
        </a:p>
      </dgm:t>
    </dgm:pt>
    <dgm:pt modelId="{2BB3B4DB-F816-4E8D-91A2-BDC202BB2C44}" type="parTrans" cxnId="{8B1A02E5-5274-4BA8-8C38-1F3FCCD8CF00}">
      <dgm:prSet/>
      <dgm:spPr/>
      <dgm:t>
        <a:bodyPr/>
        <a:lstStyle/>
        <a:p>
          <a:endParaRPr lang="en-US" sz="3200"/>
        </a:p>
      </dgm:t>
    </dgm:pt>
    <dgm:pt modelId="{68977AB0-A068-4F79-9D3D-E09EA4395EA8}" type="sibTrans" cxnId="{8B1A02E5-5274-4BA8-8C38-1F3FCCD8CF00}">
      <dgm:prSet/>
      <dgm:spPr/>
      <dgm:t>
        <a:bodyPr/>
        <a:lstStyle/>
        <a:p>
          <a:endParaRPr lang="en-US"/>
        </a:p>
      </dgm:t>
    </dgm:pt>
    <dgm:pt modelId="{6E644C81-4F03-1C4C-895E-CC6D0A41F215}" type="pres">
      <dgm:prSet presAssocID="{E209A503-323A-454A-A002-1C772F6F9D94}" presName="outerComposite" presStyleCnt="0">
        <dgm:presLayoutVars>
          <dgm:chMax val="5"/>
          <dgm:dir/>
          <dgm:resizeHandles val="exact"/>
        </dgm:presLayoutVars>
      </dgm:prSet>
      <dgm:spPr/>
    </dgm:pt>
    <dgm:pt modelId="{E3021970-2C50-8641-B5D9-37BF619D611F}" type="pres">
      <dgm:prSet presAssocID="{E209A503-323A-454A-A002-1C772F6F9D94}" presName="dummyMaxCanvas" presStyleCnt="0">
        <dgm:presLayoutVars/>
      </dgm:prSet>
      <dgm:spPr/>
    </dgm:pt>
    <dgm:pt modelId="{CEEFEB81-BF80-5F43-99B8-19AACA97D290}" type="pres">
      <dgm:prSet presAssocID="{E209A503-323A-454A-A002-1C772F6F9D94}" presName="FiveNodes_1" presStyleLbl="node1" presStyleIdx="0" presStyleCnt="5">
        <dgm:presLayoutVars>
          <dgm:bulletEnabled val="1"/>
        </dgm:presLayoutVars>
      </dgm:prSet>
      <dgm:spPr/>
    </dgm:pt>
    <dgm:pt modelId="{CB393913-8E5E-A445-B042-49FD2BC0EF1E}" type="pres">
      <dgm:prSet presAssocID="{E209A503-323A-454A-A002-1C772F6F9D94}" presName="FiveNodes_2" presStyleLbl="node1" presStyleIdx="1" presStyleCnt="5">
        <dgm:presLayoutVars>
          <dgm:bulletEnabled val="1"/>
        </dgm:presLayoutVars>
      </dgm:prSet>
      <dgm:spPr/>
    </dgm:pt>
    <dgm:pt modelId="{0C04CAC1-540D-134A-BEEC-069D2D3E759D}" type="pres">
      <dgm:prSet presAssocID="{E209A503-323A-454A-A002-1C772F6F9D94}" presName="FiveNodes_3" presStyleLbl="node1" presStyleIdx="2" presStyleCnt="5">
        <dgm:presLayoutVars>
          <dgm:bulletEnabled val="1"/>
        </dgm:presLayoutVars>
      </dgm:prSet>
      <dgm:spPr/>
    </dgm:pt>
    <dgm:pt modelId="{3E18010E-DCF5-D443-AC92-D091D68C022E}" type="pres">
      <dgm:prSet presAssocID="{E209A503-323A-454A-A002-1C772F6F9D94}" presName="FiveNodes_4" presStyleLbl="node1" presStyleIdx="3" presStyleCnt="5">
        <dgm:presLayoutVars>
          <dgm:bulletEnabled val="1"/>
        </dgm:presLayoutVars>
      </dgm:prSet>
      <dgm:spPr/>
    </dgm:pt>
    <dgm:pt modelId="{8AF1A11E-BD3A-0244-8F70-9DF88101B1F6}" type="pres">
      <dgm:prSet presAssocID="{E209A503-323A-454A-A002-1C772F6F9D94}" presName="FiveNodes_5" presStyleLbl="node1" presStyleIdx="4" presStyleCnt="5">
        <dgm:presLayoutVars>
          <dgm:bulletEnabled val="1"/>
        </dgm:presLayoutVars>
      </dgm:prSet>
      <dgm:spPr/>
    </dgm:pt>
    <dgm:pt modelId="{E8F8025B-9969-934B-84A4-4AA52414784E}" type="pres">
      <dgm:prSet presAssocID="{E209A503-323A-454A-A002-1C772F6F9D94}" presName="FiveConn_1-2" presStyleLbl="fgAccFollowNode1" presStyleIdx="0" presStyleCnt="4">
        <dgm:presLayoutVars>
          <dgm:bulletEnabled val="1"/>
        </dgm:presLayoutVars>
      </dgm:prSet>
      <dgm:spPr/>
    </dgm:pt>
    <dgm:pt modelId="{30D04FAE-8160-4846-BAFD-319E94BB1EF4}" type="pres">
      <dgm:prSet presAssocID="{E209A503-323A-454A-A002-1C772F6F9D94}" presName="FiveConn_2-3" presStyleLbl="fgAccFollowNode1" presStyleIdx="1" presStyleCnt="4">
        <dgm:presLayoutVars>
          <dgm:bulletEnabled val="1"/>
        </dgm:presLayoutVars>
      </dgm:prSet>
      <dgm:spPr/>
    </dgm:pt>
    <dgm:pt modelId="{5688318A-6A71-EC45-8E16-A4AA2729DEEE}" type="pres">
      <dgm:prSet presAssocID="{E209A503-323A-454A-A002-1C772F6F9D94}" presName="FiveConn_3-4" presStyleLbl="fgAccFollowNode1" presStyleIdx="2" presStyleCnt="4">
        <dgm:presLayoutVars>
          <dgm:bulletEnabled val="1"/>
        </dgm:presLayoutVars>
      </dgm:prSet>
      <dgm:spPr/>
    </dgm:pt>
    <dgm:pt modelId="{71D5A256-A265-1A4D-B623-AFC0B1C7AB23}" type="pres">
      <dgm:prSet presAssocID="{E209A503-323A-454A-A002-1C772F6F9D94}" presName="FiveConn_4-5" presStyleLbl="fgAccFollowNode1" presStyleIdx="3" presStyleCnt="4">
        <dgm:presLayoutVars>
          <dgm:bulletEnabled val="1"/>
        </dgm:presLayoutVars>
      </dgm:prSet>
      <dgm:spPr/>
    </dgm:pt>
    <dgm:pt modelId="{F05BFC1F-DE68-794D-AB29-A73E2A2D6B4F}" type="pres">
      <dgm:prSet presAssocID="{E209A503-323A-454A-A002-1C772F6F9D94}" presName="FiveNodes_1_text" presStyleLbl="node1" presStyleIdx="4" presStyleCnt="5">
        <dgm:presLayoutVars>
          <dgm:bulletEnabled val="1"/>
        </dgm:presLayoutVars>
      </dgm:prSet>
      <dgm:spPr/>
    </dgm:pt>
    <dgm:pt modelId="{7DCFBD3E-90EB-6C4A-8447-2C5F20CA2531}" type="pres">
      <dgm:prSet presAssocID="{E209A503-323A-454A-A002-1C772F6F9D94}" presName="FiveNodes_2_text" presStyleLbl="node1" presStyleIdx="4" presStyleCnt="5">
        <dgm:presLayoutVars>
          <dgm:bulletEnabled val="1"/>
        </dgm:presLayoutVars>
      </dgm:prSet>
      <dgm:spPr/>
    </dgm:pt>
    <dgm:pt modelId="{CCC466F1-A601-4C44-9FF2-E283CA46836B}" type="pres">
      <dgm:prSet presAssocID="{E209A503-323A-454A-A002-1C772F6F9D94}" presName="FiveNodes_3_text" presStyleLbl="node1" presStyleIdx="4" presStyleCnt="5">
        <dgm:presLayoutVars>
          <dgm:bulletEnabled val="1"/>
        </dgm:presLayoutVars>
      </dgm:prSet>
      <dgm:spPr/>
    </dgm:pt>
    <dgm:pt modelId="{C5ACC5A8-32BA-394E-AC63-4B7E44ED5EC9}" type="pres">
      <dgm:prSet presAssocID="{E209A503-323A-454A-A002-1C772F6F9D94}" presName="FiveNodes_4_text" presStyleLbl="node1" presStyleIdx="4" presStyleCnt="5">
        <dgm:presLayoutVars>
          <dgm:bulletEnabled val="1"/>
        </dgm:presLayoutVars>
      </dgm:prSet>
      <dgm:spPr/>
    </dgm:pt>
    <dgm:pt modelId="{F62417F5-FC92-644C-B4F1-EB8A563FFC65}" type="pres">
      <dgm:prSet presAssocID="{E209A503-323A-454A-A002-1C772F6F9D94}" presName="FiveNodes_5_text" presStyleLbl="node1" presStyleIdx="4" presStyleCnt="5">
        <dgm:presLayoutVars>
          <dgm:bulletEnabled val="1"/>
        </dgm:presLayoutVars>
      </dgm:prSet>
      <dgm:spPr/>
    </dgm:pt>
  </dgm:ptLst>
  <dgm:cxnLst>
    <dgm:cxn modelId="{BA21B527-638A-2548-AFF7-C6F4C500F715}" type="presOf" srcId="{D6E2D24A-D88E-400D-87F6-FADD6C38B18B}" destId="{CCC466F1-A601-4C44-9FF2-E283CA46836B}" srcOrd="1" destOrd="0" presId="urn:microsoft.com/office/officeart/2005/8/layout/vProcess5"/>
    <dgm:cxn modelId="{F270AF5E-3464-4E4F-A737-7D7058BD5B73}" type="presOf" srcId="{27F92FF1-398D-4F34-98A2-1912F2381712}" destId="{5688318A-6A71-EC45-8E16-A4AA2729DEEE}" srcOrd="0" destOrd="0" presId="urn:microsoft.com/office/officeart/2005/8/layout/vProcess5"/>
    <dgm:cxn modelId="{C31D0162-2649-0B41-A80B-F7618FDBD24E}" type="presOf" srcId="{0AB95265-BE8A-46BA-BF79-ECEB72038494}" destId="{F62417F5-FC92-644C-B4F1-EB8A563FFC65}" srcOrd="1" destOrd="0" presId="urn:microsoft.com/office/officeart/2005/8/layout/vProcess5"/>
    <dgm:cxn modelId="{83EB9C68-F33C-428D-849F-59E226432254}" srcId="{E209A503-323A-454A-A002-1C772F6F9D94}" destId="{32A34160-94F4-4FF2-A95E-D34324AEEA93}" srcOrd="3" destOrd="0" parTransId="{4ABBE080-29F4-4AA9-B2A0-3A55A374D8CE}" sibTransId="{2D52642E-483D-4972-9DF2-376D376B1959}"/>
    <dgm:cxn modelId="{EA12B17B-CC83-A746-A7E3-090B97564E76}" type="presOf" srcId="{32A34160-94F4-4FF2-A95E-D34324AEEA93}" destId="{C5ACC5A8-32BA-394E-AC63-4B7E44ED5EC9}" srcOrd="1" destOrd="0" presId="urn:microsoft.com/office/officeart/2005/8/layout/vProcess5"/>
    <dgm:cxn modelId="{D152CD86-1BAC-49E8-897B-2E295CAE020D}" srcId="{E209A503-323A-454A-A002-1C772F6F9D94}" destId="{FFD3FD80-202C-4381-930A-040A440C5021}" srcOrd="0" destOrd="0" parTransId="{B791101B-D3E3-4043-935A-F96CA10DE099}" sibTransId="{0A7975A5-6C5C-4002-8B32-54A768BA1029}"/>
    <dgm:cxn modelId="{0EA1898A-DB03-A440-872A-88F52066C8CD}" type="presOf" srcId="{32A34160-94F4-4FF2-A95E-D34324AEEA93}" destId="{3E18010E-DCF5-D443-AC92-D091D68C022E}" srcOrd="0" destOrd="0" presId="urn:microsoft.com/office/officeart/2005/8/layout/vProcess5"/>
    <dgm:cxn modelId="{EFC2EB9A-515B-1A4C-9636-065FD77BF9BA}" type="presOf" srcId="{E209A503-323A-454A-A002-1C772F6F9D94}" destId="{6E644C81-4F03-1C4C-895E-CC6D0A41F215}" srcOrd="0" destOrd="0" presId="urn:microsoft.com/office/officeart/2005/8/layout/vProcess5"/>
    <dgm:cxn modelId="{108CBCA8-F6C4-2546-8E04-13ACEC4E83C5}" type="presOf" srcId="{0A7975A5-6C5C-4002-8B32-54A768BA1029}" destId="{E8F8025B-9969-934B-84A4-4AA52414784E}" srcOrd="0" destOrd="0" presId="urn:microsoft.com/office/officeart/2005/8/layout/vProcess5"/>
    <dgm:cxn modelId="{72E497BD-1997-4101-AF47-4971E08680BC}" srcId="{E209A503-323A-454A-A002-1C772F6F9D94}" destId="{D6E2D24A-D88E-400D-87F6-FADD6C38B18B}" srcOrd="2" destOrd="0" parTransId="{ABA68BED-8E83-4201-A5A1-07D5AA5D0AF9}" sibTransId="{27F92FF1-398D-4F34-98A2-1912F2381712}"/>
    <dgm:cxn modelId="{487DC4C3-C2A9-6242-8532-9F83C4BDA0D9}" type="presOf" srcId="{4033276B-D98B-46A5-8C48-0599D1BCE749}" destId="{30D04FAE-8160-4846-BAFD-319E94BB1EF4}" srcOrd="0" destOrd="0" presId="urn:microsoft.com/office/officeart/2005/8/layout/vProcess5"/>
    <dgm:cxn modelId="{692062CF-C377-F040-8F0E-47F59F6137E5}" type="presOf" srcId="{D6E2D24A-D88E-400D-87F6-FADD6C38B18B}" destId="{0C04CAC1-540D-134A-BEEC-069D2D3E759D}" srcOrd="0" destOrd="0" presId="urn:microsoft.com/office/officeart/2005/8/layout/vProcess5"/>
    <dgm:cxn modelId="{B51C24D1-8DDD-574E-9DD5-B5A9A4AA5D32}" type="presOf" srcId="{FFD3FD80-202C-4381-930A-040A440C5021}" destId="{F05BFC1F-DE68-794D-AB29-A73E2A2D6B4F}" srcOrd="1" destOrd="0" presId="urn:microsoft.com/office/officeart/2005/8/layout/vProcess5"/>
    <dgm:cxn modelId="{6D3D85D4-FF73-4C43-8CDF-2E7A1BDA6772}" type="presOf" srcId="{A3DBF54A-9F51-4F15-8DB8-26B24E1DB942}" destId="{CB393913-8E5E-A445-B042-49FD2BC0EF1E}" srcOrd="0" destOrd="0" presId="urn:microsoft.com/office/officeart/2005/8/layout/vProcess5"/>
    <dgm:cxn modelId="{DBCECCD4-8DAF-9A4B-B496-4329D9061772}" type="presOf" srcId="{FFD3FD80-202C-4381-930A-040A440C5021}" destId="{CEEFEB81-BF80-5F43-99B8-19AACA97D290}" srcOrd="0" destOrd="0" presId="urn:microsoft.com/office/officeart/2005/8/layout/vProcess5"/>
    <dgm:cxn modelId="{9D7C16E3-1EA3-BA4F-A2C2-173A1B20FCD5}" type="presOf" srcId="{A3DBF54A-9F51-4F15-8DB8-26B24E1DB942}" destId="{7DCFBD3E-90EB-6C4A-8447-2C5F20CA2531}" srcOrd="1" destOrd="0" presId="urn:microsoft.com/office/officeart/2005/8/layout/vProcess5"/>
    <dgm:cxn modelId="{8B1A02E5-5274-4BA8-8C38-1F3FCCD8CF00}" srcId="{E209A503-323A-454A-A002-1C772F6F9D94}" destId="{0AB95265-BE8A-46BA-BF79-ECEB72038494}" srcOrd="4" destOrd="0" parTransId="{2BB3B4DB-F816-4E8D-91A2-BDC202BB2C44}" sibTransId="{68977AB0-A068-4F79-9D3D-E09EA4395EA8}"/>
    <dgm:cxn modelId="{9FF104E9-00C6-DE42-BEB6-978993CC9E44}" type="presOf" srcId="{2D52642E-483D-4972-9DF2-376D376B1959}" destId="{71D5A256-A265-1A4D-B623-AFC0B1C7AB23}" srcOrd="0" destOrd="0" presId="urn:microsoft.com/office/officeart/2005/8/layout/vProcess5"/>
    <dgm:cxn modelId="{9E1670F7-EE2A-A547-B87F-4856FCA92DD7}" type="presOf" srcId="{0AB95265-BE8A-46BA-BF79-ECEB72038494}" destId="{8AF1A11E-BD3A-0244-8F70-9DF88101B1F6}" srcOrd="0" destOrd="0" presId="urn:microsoft.com/office/officeart/2005/8/layout/vProcess5"/>
    <dgm:cxn modelId="{5D70F2F7-D5A9-433A-85C0-05D305C42A5A}" srcId="{E209A503-323A-454A-A002-1C772F6F9D94}" destId="{A3DBF54A-9F51-4F15-8DB8-26B24E1DB942}" srcOrd="1" destOrd="0" parTransId="{E1FC64BF-8DB8-4D59-B713-6910F522DA18}" sibTransId="{4033276B-D98B-46A5-8C48-0599D1BCE749}"/>
    <dgm:cxn modelId="{7267BD61-270A-2D48-833F-40C270E7CB30}" type="presParOf" srcId="{6E644C81-4F03-1C4C-895E-CC6D0A41F215}" destId="{E3021970-2C50-8641-B5D9-37BF619D611F}" srcOrd="0" destOrd="0" presId="urn:microsoft.com/office/officeart/2005/8/layout/vProcess5"/>
    <dgm:cxn modelId="{6F51A117-754B-674E-96B9-7217B6D1E510}" type="presParOf" srcId="{6E644C81-4F03-1C4C-895E-CC6D0A41F215}" destId="{CEEFEB81-BF80-5F43-99B8-19AACA97D290}" srcOrd="1" destOrd="0" presId="urn:microsoft.com/office/officeart/2005/8/layout/vProcess5"/>
    <dgm:cxn modelId="{8C458300-80C3-2C4F-BD78-8B1D05A9067B}" type="presParOf" srcId="{6E644C81-4F03-1C4C-895E-CC6D0A41F215}" destId="{CB393913-8E5E-A445-B042-49FD2BC0EF1E}" srcOrd="2" destOrd="0" presId="urn:microsoft.com/office/officeart/2005/8/layout/vProcess5"/>
    <dgm:cxn modelId="{B4F91EEC-77D7-7E4C-8EBC-6D7368275AEA}" type="presParOf" srcId="{6E644C81-4F03-1C4C-895E-CC6D0A41F215}" destId="{0C04CAC1-540D-134A-BEEC-069D2D3E759D}" srcOrd="3" destOrd="0" presId="urn:microsoft.com/office/officeart/2005/8/layout/vProcess5"/>
    <dgm:cxn modelId="{671DD9BC-7594-A546-AA3A-B1394331E4E7}" type="presParOf" srcId="{6E644C81-4F03-1C4C-895E-CC6D0A41F215}" destId="{3E18010E-DCF5-D443-AC92-D091D68C022E}" srcOrd="4" destOrd="0" presId="urn:microsoft.com/office/officeart/2005/8/layout/vProcess5"/>
    <dgm:cxn modelId="{07D44E66-9441-D94D-A9C3-973F5AB63FFA}" type="presParOf" srcId="{6E644C81-4F03-1C4C-895E-CC6D0A41F215}" destId="{8AF1A11E-BD3A-0244-8F70-9DF88101B1F6}" srcOrd="5" destOrd="0" presId="urn:microsoft.com/office/officeart/2005/8/layout/vProcess5"/>
    <dgm:cxn modelId="{171C40DA-8C2B-4249-BB93-EF9EAB620032}" type="presParOf" srcId="{6E644C81-4F03-1C4C-895E-CC6D0A41F215}" destId="{E8F8025B-9969-934B-84A4-4AA52414784E}" srcOrd="6" destOrd="0" presId="urn:microsoft.com/office/officeart/2005/8/layout/vProcess5"/>
    <dgm:cxn modelId="{9E3345FE-5AE0-094F-9E43-8861424E00A8}" type="presParOf" srcId="{6E644C81-4F03-1C4C-895E-CC6D0A41F215}" destId="{30D04FAE-8160-4846-BAFD-319E94BB1EF4}" srcOrd="7" destOrd="0" presId="urn:microsoft.com/office/officeart/2005/8/layout/vProcess5"/>
    <dgm:cxn modelId="{57220B6B-C92E-4944-A929-8218379A36FF}" type="presParOf" srcId="{6E644C81-4F03-1C4C-895E-CC6D0A41F215}" destId="{5688318A-6A71-EC45-8E16-A4AA2729DEEE}" srcOrd="8" destOrd="0" presId="urn:microsoft.com/office/officeart/2005/8/layout/vProcess5"/>
    <dgm:cxn modelId="{9439867A-F9B5-B34D-90B6-56E1AF214E83}" type="presParOf" srcId="{6E644C81-4F03-1C4C-895E-CC6D0A41F215}" destId="{71D5A256-A265-1A4D-B623-AFC0B1C7AB23}" srcOrd="9" destOrd="0" presId="urn:microsoft.com/office/officeart/2005/8/layout/vProcess5"/>
    <dgm:cxn modelId="{C93D066B-C809-AC4F-8510-5343DFDDBA0D}" type="presParOf" srcId="{6E644C81-4F03-1C4C-895E-CC6D0A41F215}" destId="{F05BFC1F-DE68-794D-AB29-A73E2A2D6B4F}" srcOrd="10" destOrd="0" presId="urn:microsoft.com/office/officeart/2005/8/layout/vProcess5"/>
    <dgm:cxn modelId="{67ED48B4-12DB-014C-97B6-9FD8893F57AE}" type="presParOf" srcId="{6E644C81-4F03-1C4C-895E-CC6D0A41F215}" destId="{7DCFBD3E-90EB-6C4A-8447-2C5F20CA2531}" srcOrd="11" destOrd="0" presId="urn:microsoft.com/office/officeart/2005/8/layout/vProcess5"/>
    <dgm:cxn modelId="{AB0E253B-5429-5641-8731-00C89AC00293}" type="presParOf" srcId="{6E644C81-4F03-1C4C-895E-CC6D0A41F215}" destId="{CCC466F1-A601-4C44-9FF2-E283CA46836B}" srcOrd="12" destOrd="0" presId="urn:microsoft.com/office/officeart/2005/8/layout/vProcess5"/>
    <dgm:cxn modelId="{8101FB09-5994-114B-A7A8-DC3CEF338454}" type="presParOf" srcId="{6E644C81-4F03-1C4C-895E-CC6D0A41F215}" destId="{C5ACC5A8-32BA-394E-AC63-4B7E44ED5EC9}" srcOrd="13" destOrd="0" presId="urn:microsoft.com/office/officeart/2005/8/layout/vProcess5"/>
    <dgm:cxn modelId="{BA83B193-0344-914D-AE95-E792806066B5}" type="presParOf" srcId="{6E644C81-4F03-1C4C-895E-CC6D0A41F215}" destId="{F62417F5-FC92-644C-B4F1-EB8A563FFC65}" srcOrd="14"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5657FB-1B16-DF46-814B-C52897681153}">
      <dsp:nvSpPr>
        <dsp:cNvPr id="0" name=""/>
        <dsp:cNvSpPr/>
      </dsp:nvSpPr>
      <dsp:spPr>
        <a:xfrm>
          <a:off x="962" y="1049272"/>
          <a:ext cx="3754654" cy="2252792"/>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tr-TR" sz="1500" b="0" kern="1200" dirty="0" err="1"/>
            <a:t>Sürdürülebilirlik</a:t>
          </a:r>
          <a:r>
            <a:rPr lang="tr-TR" sz="1500" b="0" kern="1200" dirty="0"/>
            <a:t> </a:t>
          </a:r>
          <a:r>
            <a:rPr lang="tr-TR" sz="1500" b="0" kern="1200" dirty="0" err="1"/>
            <a:t>çalışmaları</a:t>
          </a:r>
          <a:r>
            <a:rPr lang="tr-TR" sz="1500" b="0" kern="1200" dirty="0"/>
            <a:t>; </a:t>
          </a:r>
          <a:r>
            <a:rPr lang="tr-TR" sz="1500" b="0" kern="1200" dirty="0" err="1"/>
            <a:t>çevreye</a:t>
          </a:r>
          <a:r>
            <a:rPr lang="tr-TR" sz="1500" b="0" kern="1200" dirty="0"/>
            <a:t>, insana , </a:t>
          </a:r>
          <a:r>
            <a:rPr lang="tr-TR" sz="1500" b="0" kern="1200" dirty="0" err="1"/>
            <a:t>doğaya</a:t>
          </a:r>
          <a:r>
            <a:rPr lang="tr-TR" sz="1500" b="0" kern="1200" dirty="0"/>
            <a:t> , </a:t>
          </a:r>
          <a:r>
            <a:rPr lang="tr-TR" sz="1500" b="0" kern="1200" dirty="0" err="1"/>
            <a:t>kültürel</a:t>
          </a:r>
          <a:r>
            <a:rPr lang="tr-TR" sz="1500" b="0" kern="1200" dirty="0"/>
            <a:t> mirasa ve hatta gelecek nesillere </a:t>
          </a:r>
          <a:r>
            <a:rPr lang="tr-TR" sz="1500" b="0" kern="1200" dirty="0" err="1"/>
            <a:t>gösterilen</a:t>
          </a:r>
          <a:r>
            <a:rPr lang="tr-TR" sz="1500" b="0" kern="1200" dirty="0"/>
            <a:t> saygıdır. </a:t>
          </a:r>
          <a:r>
            <a:rPr lang="tr-TR" sz="1500" b="0" kern="1200" dirty="0" err="1"/>
            <a:t>Bilinçli</a:t>
          </a:r>
          <a:r>
            <a:rPr lang="tr-TR" sz="1500" b="0" kern="1200" dirty="0"/>
            <a:t> hareket etmek ve bu konuda </a:t>
          </a:r>
          <a:r>
            <a:rPr lang="tr-TR" sz="1500" b="0" kern="1200" dirty="0" err="1"/>
            <a:t>örnek</a:t>
          </a:r>
          <a:r>
            <a:rPr lang="tr-TR" sz="1500" b="0" kern="1200" dirty="0"/>
            <a:t> olarak etrafımızı da </a:t>
          </a:r>
          <a:r>
            <a:rPr lang="tr-TR" sz="1500" b="0" kern="1200" dirty="0" err="1"/>
            <a:t>bilinçli</a:t>
          </a:r>
          <a:r>
            <a:rPr lang="tr-TR" sz="1500" b="0" kern="1200" dirty="0"/>
            <a:t> hale getirebilmek en </a:t>
          </a:r>
          <a:r>
            <a:rPr lang="tr-TR" sz="1500" b="0" kern="1200" dirty="0" err="1"/>
            <a:t>büyük</a:t>
          </a:r>
          <a:r>
            <a:rPr lang="tr-TR" sz="1500" b="0" kern="1200" dirty="0"/>
            <a:t> arzumuzdur. </a:t>
          </a:r>
          <a:r>
            <a:rPr lang="tr-TR" sz="1500" b="0" kern="1200" dirty="0" err="1"/>
            <a:t>Sürdürülebilirlik</a:t>
          </a:r>
          <a:r>
            <a:rPr lang="tr-TR" sz="1500" b="0" kern="1200" dirty="0"/>
            <a:t> bireysel olarak </a:t>
          </a:r>
          <a:r>
            <a:rPr lang="tr-TR" sz="1500" b="0" kern="1200" dirty="0" err="1"/>
            <a:t>başlar</a:t>
          </a:r>
          <a:r>
            <a:rPr lang="tr-TR" sz="1500" b="0" kern="1200" dirty="0"/>
            <a:t> ancak toplumsal olarak hareket edilirse </a:t>
          </a:r>
          <a:r>
            <a:rPr lang="tr-TR" sz="1500" b="0" kern="1200" dirty="0" err="1"/>
            <a:t>büyük</a:t>
          </a:r>
          <a:r>
            <a:rPr lang="tr-TR" sz="1500" b="0" kern="1200" dirty="0"/>
            <a:t> etkileri olur. </a:t>
          </a:r>
          <a:endParaRPr lang="en-US" sz="1500" kern="1200" dirty="0"/>
        </a:p>
      </dsp:txBody>
      <dsp:txXfrm>
        <a:off x="962" y="1049272"/>
        <a:ext cx="3754654" cy="2252792"/>
      </dsp:txXfrm>
    </dsp:sp>
    <dsp:sp modelId="{0E54D086-E920-AF45-AF4A-0DDCD4BC544A}">
      <dsp:nvSpPr>
        <dsp:cNvPr id="0" name=""/>
        <dsp:cNvSpPr/>
      </dsp:nvSpPr>
      <dsp:spPr>
        <a:xfrm>
          <a:off x="4131082" y="1049272"/>
          <a:ext cx="3754654" cy="2252792"/>
        </a:xfrm>
        <a:prstGeom prst="rect">
          <a:avLst/>
        </a:prstGeom>
        <a:solidFill>
          <a:schemeClr val="accent2">
            <a:hueOff val="-1446200"/>
            <a:satOff val="-9924"/>
            <a:lumOff val="509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tr-TR" sz="1500" b="0" kern="1200" dirty="0"/>
            <a:t>GRAND YAZICI HOTEL olarak turizmde </a:t>
          </a:r>
          <a:r>
            <a:rPr lang="tr-TR" sz="1500" b="0" kern="1200" dirty="0" err="1"/>
            <a:t>sürdürülebilirlik</a:t>
          </a:r>
          <a:r>
            <a:rPr lang="tr-TR" sz="1500" b="0" kern="1200" dirty="0"/>
            <a:t> </a:t>
          </a:r>
          <a:r>
            <a:rPr lang="tr-TR" sz="1500" b="0" kern="1200" dirty="0" err="1"/>
            <a:t>çalışmalarının</a:t>
          </a:r>
          <a:r>
            <a:rPr lang="tr-TR" sz="1500" b="0" kern="1200" dirty="0"/>
            <a:t> toplumsal, </a:t>
          </a:r>
          <a:r>
            <a:rPr lang="tr-TR" sz="1500" b="0" kern="1200" dirty="0" err="1"/>
            <a:t>çevresel</a:t>
          </a:r>
          <a:r>
            <a:rPr lang="tr-TR" sz="1500" b="0" kern="1200" dirty="0"/>
            <a:t> ve </a:t>
          </a:r>
          <a:r>
            <a:rPr lang="tr-TR" sz="1500" b="0" kern="1200" dirty="0" err="1"/>
            <a:t>kültürel</a:t>
          </a:r>
          <a:r>
            <a:rPr lang="tr-TR" sz="1500" b="0" kern="1200" dirty="0"/>
            <a:t> miras </a:t>
          </a:r>
          <a:r>
            <a:rPr lang="tr-TR" sz="1500" b="0" kern="1200" dirty="0" err="1"/>
            <a:t>üzerindeki</a:t>
          </a:r>
          <a:r>
            <a:rPr lang="tr-TR" sz="1500" b="0" kern="1200" dirty="0"/>
            <a:t> olumsuz etkileri en aza </a:t>
          </a:r>
          <a:r>
            <a:rPr lang="tr-TR" sz="1500" b="0" kern="1200" dirty="0" err="1"/>
            <a:t>indirdiğinin</a:t>
          </a:r>
          <a:r>
            <a:rPr lang="tr-TR" sz="1500" b="0" kern="1200" dirty="0"/>
            <a:t> ve </a:t>
          </a:r>
          <a:r>
            <a:rPr lang="tr-TR" sz="1500" b="0" kern="1200" dirty="0" err="1"/>
            <a:t>sürdürülebilir</a:t>
          </a:r>
          <a:r>
            <a:rPr lang="tr-TR" sz="1500" b="0" kern="1200" dirty="0"/>
            <a:t> turizmin </a:t>
          </a:r>
          <a:r>
            <a:rPr lang="tr-TR" sz="1500" b="0" kern="1200" dirty="0" err="1"/>
            <a:t>getirdiği</a:t>
          </a:r>
          <a:r>
            <a:rPr lang="tr-TR" sz="1500" b="0" kern="1200" dirty="0"/>
            <a:t> sorumlulukların bilincindeyiz. </a:t>
          </a:r>
          <a:endParaRPr lang="en-US" sz="1500" kern="1200" dirty="0"/>
        </a:p>
      </dsp:txBody>
      <dsp:txXfrm>
        <a:off x="4131082" y="1049272"/>
        <a:ext cx="3754654" cy="225279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54BBDE-DEA0-DC47-86CC-87A478D2190A}">
      <dsp:nvSpPr>
        <dsp:cNvPr id="0" name=""/>
        <dsp:cNvSpPr/>
      </dsp:nvSpPr>
      <dsp:spPr>
        <a:xfrm>
          <a:off x="275254" y="2969"/>
          <a:ext cx="1400847" cy="840508"/>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tr-TR" sz="900" b="0" i="0" kern="1200"/>
            <a:t>Otelimizin, su tasarrufu politikası bulunmaktadır. Politikamız, su tüketiminin düzenli ölçülmesini, izlenmesini, azaltılmasını içermektedir.</a:t>
          </a:r>
          <a:endParaRPr lang="en-US" sz="900" kern="1200"/>
        </a:p>
      </dsp:txBody>
      <dsp:txXfrm>
        <a:off x="275254" y="2969"/>
        <a:ext cx="1400847" cy="840508"/>
      </dsp:txXfrm>
    </dsp:sp>
    <dsp:sp modelId="{2C03D832-2547-E942-93E8-2859B331FB78}">
      <dsp:nvSpPr>
        <dsp:cNvPr id="0" name=""/>
        <dsp:cNvSpPr/>
      </dsp:nvSpPr>
      <dsp:spPr>
        <a:xfrm>
          <a:off x="1816186" y="2969"/>
          <a:ext cx="1400847" cy="840508"/>
        </a:xfrm>
        <a:prstGeom prst="rect">
          <a:avLst/>
        </a:prstGeom>
        <a:solidFill>
          <a:schemeClr val="accent5">
            <a:hueOff val="87494"/>
            <a:satOff val="4699"/>
            <a:lumOff val="-1699"/>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tr-TR" sz="800" b="0" i="0" kern="1200"/>
            <a:t>Otelimizin bulunduğu bölgede su riski durumu belirlenmiştir. Bunun için World Resources Institute tarafından hazırlanan Water Risk Atlas kullanılmaktadır. İlgili web sitesinin bağlantısı </a:t>
          </a:r>
          <a:r>
            <a:rPr lang="tr-TR" sz="800" b="0" i="0" kern="1200">
              <a:hlinkClick xmlns:r="http://schemas.openxmlformats.org/officeDocument/2006/relationships" r:id="rId1"/>
            </a:rPr>
            <a:t>burada</a:t>
          </a:r>
          <a:r>
            <a:rPr lang="tr-TR" sz="800" b="0" i="0" kern="1200"/>
            <a:t> yer almaktadır.</a:t>
          </a:r>
          <a:endParaRPr lang="en-US" sz="800" kern="1200"/>
        </a:p>
      </dsp:txBody>
      <dsp:txXfrm>
        <a:off x="1816186" y="2969"/>
        <a:ext cx="1400847" cy="840508"/>
      </dsp:txXfrm>
    </dsp:sp>
    <dsp:sp modelId="{A68EDF45-745A-C644-9918-1A60B9F3C3DE}">
      <dsp:nvSpPr>
        <dsp:cNvPr id="0" name=""/>
        <dsp:cNvSpPr/>
      </dsp:nvSpPr>
      <dsp:spPr>
        <a:xfrm>
          <a:off x="3357119" y="2969"/>
          <a:ext cx="1400847" cy="840508"/>
        </a:xfrm>
        <a:prstGeom prst="rect">
          <a:avLst/>
        </a:prstGeom>
        <a:solidFill>
          <a:schemeClr val="accent5">
            <a:hueOff val="174989"/>
            <a:satOff val="9397"/>
            <a:lumOff val="-3399"/>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tr-TR" sz="800" b="0" i="0" kern="1200"/>
            <a:t>Risk analizinde su riski ayrıca değerlendirilmiştir, su yönetimi planı yapılmıştır. Bu plan, su kullanımının ölçümü ve takibi ile su tüketiminin azaltılmasına yönelik hedef ve raporlamaları içermektedir.</a:t>
          </a:r>
          <a:endParaRPr lang="en-US" sz="800" kern="1200"/>
        </a:p>
      </dsp:txBody>
      <dsp:txXfrm>
        <a:off x="3357119" y="2969"/>
        <a:ext cx="1400847" cy="840508"/>
      </dsp:txXfrm>
    </dsp:sp>
    <dsp:sp modelId="{8A819454-7F15-1549-AE0A-70F6A6122410}">
      <dsp:nvSpPr>
        <dsp:cNvPr id="0" name=""/>
        <dsp:cNvSpPr/>
      </dsp:nvSpPr>
      <dsp:spPr>
        <a:xfrm>
          <a:off x="275254" y="983562"/>
          <a:ext cx="1400847" cy="840508"/>
        </a:xfrm>
        <a:prstGeom prst="rect">
          <a:avLst/>
        </a:prstGeom>
        <a:solidFill>
          <a:schemeClr val="accent5">
            <a:hueOff val="262483"/>
            <a:satOff val="14096"/>
            <a:lumOff val="-5098"/>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tr-TR" sz="800" b="0" i="0" kern="1200"/>
            <a:t>Otelimizin su kullanım faaliyetleri nedeni ile deniz, göl gibi sularda yaşayan canlılar zarar görmemektedir. Yine de bu canlıların zarar görme ihtimali risk analizinde değerlendirilmiştir ve gerekli önlemler alınmıştır.</a:t>
          </a:r>
          <a:endParaRPr lang="en-US" sz="800" kern="1200"/>
        </a:p>
      </dsp:txBody>
      <dsp:txXfrm>
        <a:off x="275254" y="983562"/>
        <a:ext cx="1400847" cy="840508"/>
      </dsp:txXfrm>
    </dsp:sp>
    <dsp:sp modelId="{986682DD-31BE-4D43-B6A8-3F1AB979D6C6}">
      <dsp:nvSpPr>
        <dsp:cNvPr id="0" name=""/>
        <dsp:cNvSpPr/>
      </dsp:nvSpPr>
      <dsp:spPr>
        <a:xfrm>
          <a:off x="1816186" y="983562"/>
          <a:ext cx="1400847" cy="840508"/>
        </a:xfrm>
        <a:prstGeom prst="rect">
          <a:avLst/>
        </a:prstGeom>
        <a:solidFill>
          <a:schemeClr val="accent5">
            <a:hueOff val="349978"/>
            <a:satOff val="18795"/>
            <a:lumOff val="-6797"/>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tr-TR" sz="800" b="0" i="0" kern="1200"/>
            <a:t>Otelimiz, suyun kullanımında tüm yasal gereklilik ve düzenlemelere uymaktadır.</a:t>
          </a:r>
          <a:endParaRPr lang="en-US" sz="800" kern="1200"/>
        </a:p>
      </dsp:txBody>
      <dsp:txXfrm>
        <a:off x="1816186" y="983562"/>
        <a:ext cx="1400847" cy="840508"/>
      </dsp:txXfrm>
    </dsp:sp>
    <dsp:sp modelId="{F8AC0DDF-E5E6-0646-AC75-6B9072356616}">
      <dsp:nvSpPr>
        <dsp:cNvPr id="0" name=""/>
        <dsp:cNvSpPr/>
      </dsp:nvSpPr>
      <dsp:spPr>
        <a:xfrm>
          <a:off x="3357119" y="983562"/>
          <a:ext cx="1400847" cy="840508"/>
        </a:xfrm>
        <a:prstGeom prst="rect">
          <a:avLst/>
        </a:prstGeom>
        <a:solidFill>
          <a:schemeClr val="accent5">
            <a:hueOff val="437472"/>
            <a:satOff val="23493"/>
            <a:lumOff val="-8497"/>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tr-TR" sz="800" b="0" i="0" kern="1200"/>
            <a:t>Su, yasal ve sürdürülebilir bir kaynaktan gelmektedir. Suyumuz şebeke suyu gelmektedir.</a:t>
          </a:r>
          <a:endParaRPr lang="en-US" sz="800" kern="1200"/>
        </a:p>
      </dsp:txBody>
      <dsp:txXfrm>
        <a:off x="3357119" y="983562"/>
        <a:ext cx="1400847" cy="840508"/>
      </dsp:txXfrm>
    </dsp:sp>
    <dsp:sp modelId="{A724A3D4-B101-674F-84CA-7526D377A8EA}">
      <dsp:nvSpPr>
        <dsp:cNvPr id="0" name=""/>
        <dsp:cNvSpPr/>
      </dsp:nvSpPr>
      <dsp:spPr>
        <a:xfrm>
          <a:off x="275254" y="1964155"/>
          <a:ext cx="1400847" cy="840508"/>
        </a:xfrm>
        <a:prstGeom prst="rect">
          <a:avLst/>
        </a:prstGeom>
        <a:solidFill>
          <a:schemeClr val="accent5">
            <a:hueOff val="524966"/>
            <a:satOff val="28192"/>
            <a:lumOff val="-10196"/>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tr-TR" sz="800" b="0" i="0" kern="1200"/>
            <a:t>Su tüketimimizi ölçmekteyiz. Misafir veya geceleme başına kullanılan toplam su hesaplanmakta ve raporlanmaktadır. </a:t>
          </a:r>
          <a:endParaRPr lang="en-US" sz="800" kern="1200"/>
        </a:p>
      </dsp:txBody>
      <dsp:txXfrm>
        <a:off x="275254" y="1964155"/>
        <a:ext cx="1400847" cy="840508"/>
      </dsp:txXfrm>
    </dsp:sp>
    <dsp:sp modelId="{3AF8110C-4C40-9048-BD8A-0A70C9B392C5}">
      <dsp:nvSpPr>
        <dsp:cNvPr id="0" name=""/>
        <dsp:cNvSpPr/>
      </dsp:nvSpPr>
      <dsp:spPr>
        <a:xfrm>
          <a:off x="1816186" y="1964155"/>
          <a:ext cx="1400847" cy="840508"/>
        </a:xfrm>
        <a:prstGeom prst="rect">
          <a:avLst/>
        </a:prstGeom>
        <a:solidFill>
          <a:schemeClr val="accent5">
            <a:hueOff val="612461"/>
            <a:satOff val="32891"/>
            <a:lumOff val="-11895"/>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tr-TR" sz="800" b="0" i="0" kern="1200"/>
            <a:t>Otelimizde su tasarruflu ekipmanlar kullanılmaktadır. Otelimizde çarşaf ve havluların misafir isteğine bağlı olarak değiştirilmesi gibi iyi uygulamalar kullanılmaktadır.</a:t>
          </a:r>
          <a:endParaRPr lang="en-US" sz="800" kern="1200"/>
        </a:p>
      </dsp:txBody>
      <dsp:txXfrm>
        <a:off x="1816186" y="1964155"/>
        <a:ext cx="1400847" cy="840508"/>
      </dsp:txXfrm>
    </dsp:sp>
    <dsp:sp modelId="{E7686EC0-E14A-B240-958F-FA4BF19587BE}">
      <dsp:nvSpPr>
        <dsp:cNvPr id="0" name=""/>
        <dsp:cNvSpPr/>
      </dsp:nvSpPr>
      <dsp:spPr>
        <a:xfrm>
          <a:off x="3357119" y="1964155"/>
          <a:ext cx="1400847" cy="840508"/>
        </a:xfrm>
        <a:prstGeom prst="rect">
          <a:avLst/>
        </a:prstGeom>
        <a:solidFill>
          <a:schemeClr val="accent5">
            <a:hueOff val="699955"/>
            <a:satOff val="37589"/>
            <a:lumOff val="-13595"/>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tr-TR" sz="800" b="0" i="0" kern="1200"/>
            <a:t>Otelimiz su tasarrufu konusunda çalışanlarını ve paydaşlarını bilgilendirmekte ve yönlendirmektedir. Otelimiz atık suyunun çevreye zarar vermemesi için tüm imkanlarını seferber etmektedir.</a:t>
          </a:r>
          <a:endParaRPr lang="en-US" sz="800" kern="1200"/>
        </a:p>
      </dsp:txBody>
      <dsp:txXfrm>
        <a:off x="3357119" y="1964155"/>
        <a:ext cx="1400847" cy="840508"/>
      </dsp:txXfrm>
    </dsp:sp>
    <dsp:sp modelId="{FF498B20-B5A4-1742-B02E-F15CFF3B075B}">
      <dsp:nvSpPr>
        <dsp:cNvPr id="0" name=""/>
        <dsp:cNvSpPr/>
      </dsp:nvSpPr>
      <dsp:spPr>
        <a:xfrm>
          <a:off x="1816186" y="2944749"/>
          <a:ext cx="1400847" cy="840508"/>
        </a:xfrm>
        <a:prstGeom prst="rect">
          <a:avLst/>
        </a:prstGeom>
        <a:solidFill>
          <a:schemeClr val="accent5">
            <a:hueOff val="787450"/>
            <a:satOff val="42288"/>
            <a:lumOff val="-15294"/>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tr-TR" sz="800" b="0" i="0" kern="1200"/>
            <a:t>Atık suyun bertarafı için yerel yönetimin belirlediği düzenlemelere uyulmaktadır. Bu konuda yasal gerekliliklere uyulmaktadır</a:t>
          </a:r>
          <a:endParaRPr lang="en-US" sz="800" kern="1200"/>
        </a:p>
      </dsp:txBody>
      <dsp:txXfrm>
        <a:off x="1816186" y="2944749"/>
        <a:ext cx="1400847" cy="84050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EFEB81-BF80-5F43-99B8-19AACA97D290}">
      <dsp:nvSpPr>
        <dsp:cNvPr id="0" name=""/>
        <dsp:cNvSpPr/>
      </dsp:nvSpPr>
      <dsp:spPr>
        <a:xfrm>
          <a:off x="0" y="0"/>
          <a:ext cx="4241533" cy="603275"/>
        </a:xfrm>
        <a:prstGeom prst="roundRect">
          <a:avLst>
            <a:gd name="adj" fmla="val 1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tr-TR" sz="1300" kern="1200"/>
            <a:t>Şirket yönetim ve mali yapısına uygun tedarikçilerden satın alımlar gerçekleştirilmektedir.</a:t>
          </a:r>
          <a:endParaRPr lang="en-US" sz="1300" kern="1200"/>
        </a:p>
      </dsp:txBody>
      <dsp:txXfrm>
        <a:off x="17669" y="17669"/>
        <a:ext cx="3519969" cy="567937"/>
      </dsp:txXfrm>
    </dsp:sp>
    <dsp:sp modelId="{CB393913-8E5E-A445-B042-49FD2BC0EF1E}">
      <dsp:nvSpPr>
        <dsp:cNvPr id="0" name=""/>
        <dsp:cNvSpPr/>
      </dsp:nvSpPr>
      <dsp:spPr>
        <a:xfrm>
          <a:off x="316737" y="687064"/>
          <a:ext cx="4241533" cy="603275"/>
        </a:xfrm>
        <a:prstGeom prst="roundRect">
          <a:avLst>
            <a:gd name="adj" fmla="val 1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tr-TR" sz="1300" kern="1200"/>
            <a:t>Tüm yasal düzenlemelere uyum sağlayan tedarikçiler ile çalışmaktayız.</a:t>
          </a:r>
          <a:endParaRPr lang="en-US" sz="1300" kern="1200"/>
        </a:p>
      </dsp:txBody>
      <dsp:txXfrm>
        <a:off x="334406" y="704733"/>
        <a:ext cx="3497328" cy="567937"/>
      </dsp:txXfrm>
    </dsp:sp>
    <dsp:sp modelId="{0C04CAC1-540D-134A-BEEC-069D2D3E759D}">
      <dsp:nvSpPr>
        <dsp:cNvPr id="0" name=""/>
        <dsp:cNvSpPr/>
      </dsp:nvSpPr>
      <dsp:spPr>
        <a:xfrm>
          <a:off x="633475" y="1374128"/>
          <a:ext cx="4241533" cy="603275"/>
        </a:xfrm>
        <a:prstGeom prst="roundRect">
          <a:avLst>
            <a:gd name="adj" fmla="val 1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66725">
            <a:lnSpc>
              <a:spcPct val="90000"/>
            </a:lnSpc>
            <a:spcBef>
              <a:spcPct val="0"/>
            </a:spcBef>
            <a:spcAft>
              <a:spcPct val="35000"/>
            </a:spcAft>
            <a:buNone/>
          </a:pPr>
          <a:r>
            <a:rPr lang="tr-TR" sz="1050" kern="1200" dirty="0" err="1"/>
            <a:t>Tedarikçilerimizle</a:t>
          </a:r>
          <a:r>
            <a:rPr lang="tr-TR" sz="1050" kern="1200" dirty="0"/>
            <a:t> </a:t>
          </a:r>
          <a:r>
            <a:rPr lang="tr-TR" sz="1050" kern="1200" dirty="0" err="1"/>
            <a:t>işbirliği</a:t>
          </a:r>
          <a:r>
            <a:rPr lang="tr-TR" sz="1050" kern="1200" dirty="0"/>
            <a:t> yaparak en </a:t>
          </a:r>
          <a:r>
            <a:rPr lang="tr-TR" sz="1050" kern="1200" dirty="0" err="1"/>
            <a:t>çok</a:t>
          </a:r>
          <a:r>
            <a:rPr lang="tr-TR" sz="1050" kern="1200" dirty="0"/>
            <a:t> </a:t>
          </a:r>
          <a:r>
            <a:rPr lang="tr-TR" sz="1050" kern="1200" dirty="0" err="1"/>
            <a:t>tükettiğimiz</a:t>
          </a:r>
          <a:r>
            <a:rPr lang="tr-TR" sz="1050" kern="1200" dirty="0"/>
            <a:t> malların sosyal ve </a:t>
          </a:r>
          <a:r>
            <a:rPr lang="tr-TR" sz="1050" kern="1200" dirty="0" err="1"/>
            <a:t>çevresel</a:t>
          </a:r>
          <a:r>
            <a:rPr lang="tr-TR" sz="1050" kern="1200" dirty="0"/>
            <a:t> risklerini değerlendirir, satın alma karar </a:t>
          </a:r>
          <a:r>
            <a:rPr lang="tr-TR" sz="1050" kern="1200" dirty="0" err="1"/>
            <a:t>sürecimizde</a:t>
          </a:r>
          <a:r>
            <a:rPr lang="tr-TR" sz="1050" kern="1200" dirty="0"/>
            <a:t> sosyal ve </a:t>
          </a:r>
          <a:r>
            <a:rPr lang="tr-TR" sz="1050" kern="1200" dirty="0" err="1"/>
            <a:t>çevresel</a:t>
          </a:r>
          <a:r>
            <a:rPr lang="tr-TR" sz="1050" kern="1200" dirty="0"/>
            <a:t> kriterleri de </a:t>
          </a:r>
          <a:r>
            <a:rPr lang="tr-TR" sz="1050" kern="1200" dirty="0" err="1"/>
            <a:t>göz</a:t>
          </a:r>
          <a:r>
            <a:rPr lang="tr-TR" sz="1050" kern="1200" dirty="0"/>
            <a:t> </a:t>
          </a:r>
          <a:r>
            <a:rPr lang="tr-TR" sz="1050" kern="1200" dirty="0" err="1"/>
            <a:t>önünde</a:t>
          </a:r>
          <a:r>
            <a:rPr lang="tr-TR" sz="1050" kern="1200" dirty="0"/>
            <a:t> bulundurmaktayız.</a:t>
          </a:r>
          <a:endParaRPr lang="en-US" sz="1050" kern="1200" dirty="0"/>
        </a:p>
      </dsp:txBody>
      <dsp:txXfrm>
        <a:off x="651144" y="1391797"/>
        <a:ext cx="3497328" cy="567937"/>
      </dsp:txXfrm>
    </dsp:sp>
    <dsp:sp modelId="{3E18010E-DCF5-D443-AC92-D091D68C022E}">
      <dsp:nvSpPr>
        <dsp:cNvPr id="0" name=""/>
        <dsp:cNvSpPr/>
      </dsp:nvSpPr>
      <dsp:spPr>
        <a:xfrm>
          <a:off x="950213" y="2061192"/>
          <a:ext cx="4241533" cy="603275"/>
        </a:xfrm>
        <a:prstGeom prst="roundRect">
          <a:avLst>
            <a:gd name="adj" fmla="val 1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r>
            <a:rPr lang="tr-TR" sz="1100" kern="1200"/>
            <a:t>İşletmemizde elektrikli cihaz alımlarında düşük enerji ile çalışan aletler tercih edilmektedir.</a:t>
          </a:r>
          <a:endParaRPr lang="en-US" sz="1100" kern="1200"/>
        </a:p>
      </dsp:txBody>
      <dsp:txXfrm>
        <a:off x="967882" y="2078861"/>
        <a:ext cx="3497328" cy="567937"/>
      </dsp:txXfrm>
    </dsp:sp>
    <dsp:sp modelId="{8AF1A11E-BD3A-0244-8F70-9DF88101B1F6}">
      <dsp:nvSpPr>
        <dsp:cNvPr id="0" name=""/>
        <dsp:cNvSpPr/>
      </dsp:nvSpPr>
      <dsp:spPr>
        <a:xfrm>
          <a:off x="1266951" y="2748256"/>
          <a:ext cx="4241533" cy="603275"/>
        </a:xfrm>
        <a:prstGeom prst="roundRect">
          <a:avLst>
            <a:gd name="adj" fmla="val 1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r>
            <a:rPr lang="tr-TR" sz="1100" kern="1200" dirty="0"/>
            <a:t>Bu </a:t>
          </a:r>
          <a:r>
            <a:rPr lang="tr-TR" sz="1100" kern="1200" dirty="0" err="1"/>
            <a:t>doğrultuda</a:t>
          </a:r>
          <a:r>
            <a:rPr lang="tr-TR" sz="1100" kern="1200" dirty="0"/>
            <a:t> </a:t>
          </a:r>
          <a:r>
            <a:rPr lang="tr-TR" sz="1100" kern="1200" dirty="0" err="1"/>
            <a:t>tedarikçilerimizin</a:t>
          </a:r>
          <a:r>
            <a:rPr lang="tr-TR" sz="1100" kern="1200" dirty="0"/>
            <a:t> tamamına yakınını yerel </a:t>
          </a:r>
          <a:r>
            <a:rPr lang="tr-TR" sz="1100" kern="1200" dirty="0" err="1"/>
            <a:t>üreticiler</a:t>
          </a:r>
          <a:r>
            <a:rPr lang="tr-TR" sz="1100" kern="1200" dirty="0"/>
            <a:t> ve </a:t>
          </a:r>
          <a:r>
            <a:rPr lang="tr-TR" sz="1100" kern="1200" dirty="0" err="1"/>
            <a:t>tedarikçiler</a:t>
          </a:r>
          <a:r>
            <a:rPr lang="tr-TR" sz="1100" kern="1200" dirty="0"/>
            <a:t> </a:t>
          </a:r>
          <a:r>
            <a:rPr lang="tr-TR" sz="1100" kern="1200" dirty="0" err="1"/>
            <a:t>oluşturuyoruz</a:t>
          </a:r>
          <a:r>
            <a:rPr lang="tr-TR" sz="1100" kern="1200" dirty="0"/>
            <a:t>. a</a:t>
          </a:r>
          <a:endParaRPr lang="en-US" sz="1100" kern="1200" dirty="0"/>
        </a:p>
      </dsp:txBody>
      <dsp:txXfrm>
        <a:off x="1284620" y="2765925"/>
        <a:ext cx="3497328" cy="567937"/>
      </dsp:txXfrm>
    </dsp:sp>
    <dsp:sp modelId="{E8F8025B-9969-934B-84A4-4AA52414784E}">
      <dsp:nvSpPr>
        <dsp:cNvPr id="0" name=""/>
        <dsp:cNvSpPr/>
      </dsp:nvSpPr>
      <dsp:spPr>
        <a:xfrm>
          <a:off x="3849404" y="440726"/>
          <a:ext cx="392129" cy="392129"/>
        </a:xfrm>
        <a:prstGeom prst="downArrow">
          <a:avLst>
            <a:gd name="adj1" fmla="val 55000"/>
            <a:gd name="adj2" fmla="val 45000"/>
          </a:avLst>
        </a:prstGeom>
        <a:solidFill>
          <a:schemeClr val="accent3">
            <a:alpha val="90000"/>
            <a:tint val="40000"/>
            <a:hueOff val="0"/>
            <a:satOff val="0"/>
            <a:lumOff val="0"/>
            <a:alphaOff val="0"/>
          </a:schemeClr>
        </a:solidFill>
        <a:ln w="6350" cap="flat" cmpd="sng" algn="ctr">
          <a:solidFill>
            <a:schemeClr val="accent3">
              <a:alpha val="90000"/>
              <a:tint val="4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endParaRPr lang="en-US" sz="1700" kern="1200"/>
        </a:p>
      </dsp:txBody>
      <dsp:txXfrm>
        <a:off x="3937633" y="440726"/>
        <a:ext cx="215671" cy="295077"/>
      </dsp:txXfrm>
    </dsp:sp>
    <dsp:sp modelId="{30D04FAE-8160-4846-BAFD-319E94BB1EF4}">
      <dsp:nvSpPr>
        <dsp:cNvPr id="0" name=""/>
        <dsp:cNvSpPr/>
      </dsp:nvSpPr>
      <dsp:spPr>
        <a:xfrm>
          <a:off x="4166142" y="1127790"/>
          <a:ext cx="392129" cy="392129"/>
        </a:xfrm>
        <a:prstGeom prst="downArrow">
          <a:avLst>
            <a:gd name="adj1" fmla="val 55000"/>
            <a:gd name="adj2" fmla="val 45000"/>
          </a:avLst>
        </a:prstGeom>
        <a:solidFill>
          <a:schemeClr val="accent3">
            <a:alpha val="90000"/>
            <a:tint val="40000"/>
            <a:hueOff val="0"/>
            <a:satOff val="0"/>
            <a:lumOff val="0"/>
            <a:alphaOff val="0"/>
          </a:schemeClr>
        </a:solidFill>
        <a:ln w="6350" cap="flat" cmpd="sng" algn="ctr">
          <a:solidFill>
            <a:schemeClr val="accent3">
              <a:alpha val="90000"/>
              <a:tint val="4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endParaRPr lang="en-US" sz="1700" kern="1200"/>
        </a:p>
      </dsp:txBody>
      <dsp:txXfrm>
        <a:off x="4254371" y="1127790"/>
        <a:ext cx="215671" cy="295077"/>
      </dsp:txXfrm>
    </dsp:sp>
    <dsp:sp modelId="{5688318A-6A71-EC45-8E16-A4AA2729DEEE}">
      <dsp:nvSpPr>
        <dsp:cNvPr id="0" name=""/>
        <dsp:cNvSpPr/>
      </dsp:nvSpPr>
      <dsp:spPr>
        <a:xfrm>
          <a:off x="4482879" y="1804799"/>
          <a:ext cx="392129" cy="392129"/>
        </a:xfrm>
        <a:prstGeom prst="downArrow">
          <a:avLst>
            <a:gd name="adj1" fmla="val 55000"/>
            <a:gd name="adj2" fmla="val 45000"/>
          </a:avLst>
        </a:prstGeom>
        <a:solidFill>
          <a:schemeClr val="accent3">
            <a:alpha val="90000"/>
            <a:tint val="40000"/>
            <a:hueOff val="0"/>
            <a:satOff val="0"/>
            <a:lumOff val="0"/>
            <a:alphaOff val="0"/>
          </a:schemeClr>
        </a:solidFill>
        <a:ln w="6350" cap="flat" cmpd="sng" algn="ctr">
          <a:solidFill>
            <a:schemeClr val="accent3">
              <a:alpha val="90000"/>
              <a:tint val="4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endParaRPr lang="en-US" sz="1700" kern="1200"/>
        </a:p>
      </dsp:txBody>
      <dsp:txXfrm>
        <a:off x="4571108" y="1804799"/>
        <a:ext cx="215671" cy="295077"/>
      </dsp:txXfrm>
    </dsp:sp>
    <dsp:sp modelId="{71D5A256-A265-1A4D-B623-AFC0B1C7AB23}">
      <dsp:nvSpPr>
        <dsp:cNvPr id="0" name=""/>
        <dsp:cNvSpPr/>
      </dsp:nvSpPr>
      <dsp:spPr>
        <a:xfrm>
          <a:off x="4799617" y="2498567"/>
          <a:ext cx="392129" cy="392129"/>
        </a:xfrm>
        <a:prstGeom prst="downArrow">
          <a:avLst>
            <a:gd name="adj1" fmla="val 55000"/>
            <a:gd name="adj2" fmla="val 45000"/>
          </a:avLst>
        </a:prstGeom>
        <a:solidFill>
          <a:schemeClr val="accent3">
            <a:alpha val="90000"/>
            <a:tint val="40000"/>
            <a:hueOff val="0"/>
            <a:satOff val="0"/>
            <a:lumOff val="0"/>
            <a:alphaOff val="0"/>
          </a:schemeClr>
        </a:solidFill>
        <a:ln w="6350" cap="flat" cmpd="sng" algn="ctr">
          <a:solidFill>
            <a:schemeClr val="accent3">
              <a:alpha val="90000"/>
              <a:tint val="4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endParaRPr lang="en-US" sz="1700" kern="1200"/>
        </a:p>
      </dsp:txBody>
      <dsp:txXfrm>
        <a:off x="4887846" y="2498567"/>
        <a:ext cx="215671" cy="295077"/>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0D6713C2-BD13-A04D-A1AD-A48DA0B73E25}" type="datetimeFigureOut">
              <a:rPr lang="tr-TR" smtClean="0"/>
              <a:t>13.02.2025</a:t>
            </a:fld>
            <a:endParaRPr lang="tr-TR"/>
          </a:p>
        </p:txBody>
      </p:sp>
      <p:sp>
        <p:nvSpPr>
          <p:cNvPr id="4" name="Slayt Resmi Yer Tutucusu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5AD1BE54-2574-1D46-9748-40C62F02EEDE}" type="slidenum">
              <a:rPr lang="tr-TR" smtClean="0"/>
              <a:t>‹#›</a:t>
            </a:fld>
            <a:endParaRPr lang="tr-TR"/>
          </a:p>
        </p:txBody>
      </p:sp>
    </p:spTree>
    <p:extLst>
      <p:ext uri="{BB962C8B-B14F-4D97-AF65-F5344CB8AC3E}">
        <p14:creationId xmlns:p14="http://schemas.microsoft.com/office/powerpoint/2010/main" val="40959981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tr-TR"/>
              <a:t>Asıl başlık stilini düzenlemek için tıklayın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t>2/13/25</a:t>
            </a:fld>
            <a:endParaRPr lang="en-US"/>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6F15528-21DE-4FAA-801E-634DDDAF4B2B}" type="slidenum">
              <a:rPr lang="tr-TR" smtClean="0"/>
              <a:t>‹#›</a:t>
            </a:fld>
            <a:endParaRPr lang="tr-TR"/>
          </a:p>
        </p:txBody>
      </p:sp>
    </p:spTree>
    <p:extLst>
      <p:ext uri="{BB962C8B-B14F-4D97-AF65-F5344CB8AC3E}">
        <p14:creationId xmlns:p14="http://schemas.microsoft.com/office/powerpoint/2010/main" val="1670949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t>2/13/25</a:t>
            </a:fld>
            <a:endParaRPr lang="en-US"/>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6F15528-21DE-4FAA-801E-634DDDAF4B2B}" type="slidenum">
              <a:rPr lang="tr-TR" smtClean="0"/>
              <a:t>‹#›</a:t>
            </a:fld>
            <a:endParaRPr lang="tr-TR"/>
          </a:p>
        </p:txBody>
      </p:sp>
    </p:spTree>
    <p:extLst>
      <p:ext uri="{BB962C8B-B14F-4D97-AF65-F5344CB8AC3E}">
        <p14:creationId xmlns:p14="http://schemas.microsoft.com/office/powerpoint/2010/main" val="18456441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t>2/13/25</a:t>
            </a:fld>
            <a:endParaRPr lang="en-US"/>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6F15528-21DE-4FAA-801E-634DDDAF4B2B}" type="slidenum">
              <a:rPr lang="tr-TR" smtClean="0"/>
              <a:t>‹#›</a:t>
            </a:fld>
            <a:endParaRPr lang="tr-TR"/>
          </a:p>
        </p:txBody>
      </p:sp>
    </p:spTree>
    <p:extLst>
      <p:ext uri="{BB962C8B-B14F-4D97-AF65-F5344CB8AC3E}">
        <p14:creationId xmlns:p14="http://schemas.microsoft.com/office/powerpoint/2010/main" val="8505444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t>2/13/25</a:t>
            </a:fld>
            <a:endParaRPr lang="en-US"/>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6F15528-21DE-4FAA-801E-634DDDAF4B2B}" type="slidenum">
              <a:rPr lang="tr-TR" smtClean="0"/>
              <a:t>‹#›</a:t>
            </a:fld>
            <a:endParaRPr lang="tr-TR"/>
          </a:p>
        </p:txBody>
      </p:sp>
    </p:spTree>
    <p:extLst>
      <p:ext uri="{BB962C8B-B14F-4D97-AF65-F5344CB8AC3E}">
        <p14:creationId xmlns:p14="http://schemas.microsoft.com/office/powerpoint/2010/main" val="16282456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1D8BD707-D9CF-40AE-B4C6-C98DA3205C09}" type="datetimeFigureOut">
              <a:rPr lang="en-US" smtClean="0"/>
              <a:t>2/13/25</a:t>
            </a:fld>
            <a:endParaRPr lang="en-US"/>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6F15528-21DE-4FAA-801E-634DDDAF4B2B}" type="slidenum">
              <a:rPr lang="tr-TR" smtClean="0"/>
              <a:t>‹#›</a:t>
            </a:fld>
            <a:endParaRPr lang="tr-TR"/>
          </a:p>
        </p:txBody>
      </p:sp>
    </p:spTree>
    <p:extLst>
      <p:ext uri="{BB962C8B-B14F-4D97-AF65-F5344CB8AC3E}">
        <p14:creationId xmlns:p14="http://schemas.microsoft.com/office/powerpoint/2010/main" val="10916614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t>2/13/25</a:t>
            </a:fld>
            <a:endParaRPr lang="en-US"/>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6F15528-21DE-4FAA-801E-634DDDAF4B2B}" type="slidenum">
              <a:rPr lang="tr-TR" smtClean="0"/>
              <a:t>‹#›</a:t>
            </a:fld>
            <a:endParaRPr lang="tr-TR"/>
          </a:p>
        </p:txBody>
      </p:sp>
    </p:spTree>
    <p:extLst>
      <p:ext uri="{BB962C8B-B14F-4D97-AF65-F5344CB8AC3E}">
        <p14:creationId xmlns:p14="http://schemas.microsoft.com/office/powerpoint/2010/main" val="23833874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629842" y="2505075"/>
            <a:ext cx="3868340"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4629150" y="2505075"/>
            <a:ext cx="3887391"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t>2/13/25</a:t>
            </a:fld>
            <a:endParaRPr lang="en-US"/>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6F15528-21DE-4FAA-801E-634DDDAF4B2B}" type="slidenum">
              <a:rPr lang="tr-TR" smtClean="0"/>
              <a:t>‹#›</a:t>
            </a:fld>
            <a:endParaRPr lang="tr-TR"/>
          </a:p>
        </p:txBody>
      </p:sp>
    </p:spTree>
    <p:extLst>
      <p:ext uri="{BB962C8B-B14F-4D97-AF65-F5344CB8AC3E}">
        <p14:creationId xmlns:p14="http://schemas.microsoft.com/office/powerpoint/2010/main" val="8655953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t>2/13/25</a:t>
            </a:fld>
            <a:endParaRPr lang="en-US"/>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6F15528-21DE-4FAA-801E-634DDDAF4B2B}" type="slidenum">
              <a:rPr lang="tr-TR" smtClean="0"/>
              <a:t>‹#›</a:t>
            </a:fld>
            <a:endParaRPr lang="tr-TR"/>
          </a:p>
        </p:txBody>
      </p:sp>
    </p:spTree>
    <p:extLst>
      <p:ext uri="{BB962C8B-B14F-4D97-AF65-F5344CB8AC3E}">
        <p14:creationId xmlns:p14="http://schemas.microsoft.com/office/powerpoint/2010/main" val="26024477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t>2/13/25</a:t>
            </a:fld>
            <a:endParaRPr lang="en-US"/>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6F15528-21DE-4FAA-801E-634DDDAF4B2B}" type="slidenum">
              <a:rPr lang="tr-TR" smtClean="0"/>
              <a:t>‹#›</a:t>
            </a:fld>
            <a:endParaRPr lang="tr-TR"/>
          </a:p>
        </p:txBody>
      </p:sp>
    </p:spTree>
    <p:extLst>
      <p:ext uri="{BB962C8B-B14F-4D97-AF65-F5344CB8AC3E}">
        <p14:creationId xmlns:p14="http://schemas.microsoft.com/office/powerpoint/2010/main" val="26681539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a:t>Asıl başlık stilini düzenlemek için tıklayın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1D8BD707-D9CF-40AE-B4C6-C98DA3205C09}" type="datetimeFigureOut">
              <a:rPr lang="en-US" smtClean="0"/>
              <a:t>2/13/25</a:t>
            </a:fld>
            <a:endParaRPr lang="en-US"/>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6F15528-21DE-4FAA-801E-634DDDAF4B2B}" type="slidenum">
              <a:rPr lang="tr-TR" smtClean="0"/>
              <a:t>‹#›</a:t>
            </a:fld>
            <a:endParaRPr lang="tr-TR"/>
          </a:p>
        </p:txBody>
      </p:sp>
    </p:spTree>
    <p:extLst>
      <p:ext uri="{BB962C8B-B14F-4D97-AF65-F5344CB8AC3E}">
        <p14:creationId xmlns:p14="http://schemas.microsoft.com/office/powerpoint/2010/main" val="28798055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1D8BD707-D9CF-40AE-B4C6-C98DA3205C09}" type="datetimeFigureOut">
              <a:rPr lang="en-US" smtClean="0"/>
              <a:t>2/13/25</a:t>
            </a:fld>
            <a:endParaRPr lang="en-US"/>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6F15528-21DE-4FAA-801E-634DDDAF4B2B}" type="slidenum">
              <a:rPr lang="tr-TR" smtClean="0"/>
              <a:t>‹#›</a:t>
            </a:fld>
            <a:endParaRPr lang="tr-TR"/>
          </a:p>
        </p:txBody>
      </p:sp>
    </p:spTree>
    <p:extLst>
      <p:ext uri="{BB962C8B-B14F-4D97-AF65-F5344CB8AC3E}">
        <p14:creationId xmlns:p14="http://schemas.microsoft.com/office/powerpoint/2010/main" val="27066240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t>2/13/25</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tr-TR" smtClean="0"/>
              <a:t>‹#›</a:t>
            </a:fld>
            <a:endParaRPr lang="tr-TR"/>
          </a:p>
        </p:txBody>
      </p:sp>
    </p:spTree>
    <p:extLst>
      <p:ext uri="{BB962C8B-B14F-4D97-AF65-F5344CB8AC3E}">
        <p14:creationId xmlns:p14="http://schemas.microsoft.com/office/powerpoint/2010/main" val="56059724"/>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4" name="Flowchart: Document 93">
            <a:extLst>
              <a:ext uri="{FF2B5EF4-FFF2-40B4-BE49-F238E27FC236}">
                <a16:creationId xmlns:a16="http://schemas.microsoft.com/office/drawing/2014/main" id="{D12DDE76-C203-4047-9998-63900085B5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631" y="0"/>
            <a:ext cx="2436019" cy="3400426"/>
          </a:xfrm>
          <a:prstGeom prst="flowChartDocument">
            <a:avLst/>
          </a:prstGeom>
          <a:solidFill>
            <a:srgbClr val="5B45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DB5FEB8C-5D2B-B629-1C2D-23289C11A9F3}"/>
              </a:ext>
            </a:extLst>
          </p:cNvPr>
          <p:cNvSpPr>
            <a:spLocks noGrp="1"/>
          </p:cNvSpPr>
          <p:nvPr>
            <p:ph type="title"/>
          </p:nvPr>
        </p:nvSpPr>
        <p:spPr>
          <a:xfrm>
            <a:off x="628650" y="171162"/>
            <a:ext cx="2130136" cy="2371148"/>
          </a:xfrm>
        </p:spPr>
        <p:txBody>
          <a:bodyPr vert="horz" lIns="91440" tIns="45720" rIns="91440" bIns="45720" rtlCol="0" anchor="ctr">
            <a:normAutofit/>
          </a:bodyPr>
          <a:lstStyle/>
          <a:p>
            <a:r>
              <a:rPr lang="en-US" sz="1800" b="1" kern="1200" dirty="0">
                <a:solidFill>
                  <a:srgbClr val="FFFFFF"/>
                </a:solidFill>
                <a:latin typeface="+mj-lt"/>
                <a:ea typeface="+mj-ea"/>
                <a:cs typeface="+mj-cs"/>
              </a:rPr>
              <a:t>GRAND YAZICI HOTEL</a:t>
            </a:r>
            <a:br>
              <a:rPr lang="en-US" sz="1800" b="1" kern="1200" dirty="0">
                <a:solidFill>
                  <a:srgbClr val="FFFFFF"/>
                </a:solidFill>
                <a:latin typeface="+mj-lt"/>
                <a:ea typeface="+mj-ea"/>
                <a:cs typeface="+mj-cs"/>
              </a:rPr>
            </a:br>
            <a:br>
              <a:rPr lang="en-US" sz="1800" b="1" kern="1200" dirty="0">
                <a:solidFill>
                  <a:srgbClr val="FFFFFF"/>
                </a:solidFill>
                <a:latin typeface="+mj-lt"/>
                <a:ea typeface="+mj-ea"/>
                <a:cs typeface="+mj-cs"/>
              </a:rPr>
            </a:br>
            <a:br>
              <a:rPr lang="en-US" sz="1800" b="1" kern="1200" dirty="0">
                <a:solidFill>
                  <a:srgbClr val="FFFFFF"/>
                </a:solidFill>
                <a:latin typeface="+mj-lt"/>
                <a:ea typeface="+mj-ea"/>
                <a:cs typeface="+mj-cs"/>
              </a:rPr>
            </a:br>
            <a:br>
              <a:rPr lang="en-US" sz="1800" b="1" kern="1200" dirty="0">
                <a:solidFill>
                  <a:srgbClr val="FFFFFF"/>
                </a:solidFill>
                <a:latin typeface="+mj-lt"/>
                <a:ea typeface="+mj-ea"/>
                <a:cs typeface="+mj-cs"/>
              </a:rPr>
            </a:br>
            <a:r>
              <a:rPr lang="en-US" sz="1800" b="1" kern="1200" dirty="0">
                <a:solidFill>
                  <a:srgbClr val="FFFFFF"/>
                </a:solidFill>
                <a:latin typeface="+mj-lt"/>
                <a:ea typeface="+mj-ea"/>
                <a:cs typeface="+mj-cs"/>
              </a:rPr>
              <a:t>SÜRDÜRÜLEBİLİRLİK RAPORU 2024</a:t>
            </a:r>
          </a:p>
        </p:txBody>
      </p:sp>
      <p:pic>
        <p:nvPicPr>
          <p:cNvPr id="3" name="Resim 2" descr="daire, metin, kompakt disk, veri depolama cihazı içeren bir resim&#10;&#10;Açıklama otomatik olarak oluşturuldu">
            <a:extLst>
              <a:ext uri="{FF2B5EF4-FFF2-40B4-BE49-F238E27FC236}">
                <a16:creationId xmlns:a16="http://schemas.microsoft.com/office/drawing/2014/main" id="{63D236C4-F350-B9CC-C847-B5CA3C9F304D}"/>
              </a:ext>
            </a:extLst>
          </p:cNvPr>
          <p:cNvPicPr>
            <a:picLocks noChangeAspect="1"/>
          </p:cNvPicPr>
          <p:nvPr/>
        </p:nvPicPr>
        <p:blipFill>
          <a:blip r:embed="rId2">
            <a:extLst>
              <a:ext uri="{28A0092B-C50C-407E-A947-70E740481C1C}">
                <a14:useLocalDpi xmlns:a14="http://schemas.microsoft.com/office/drawing/2010/main" val="0"/>
              </a:ext>
            </a:extLst>
          </a:blip>
          <a:srcRect l="9960" r="19144" b="-3"/>
          <a:stretch/>
        </p:blipFill>
        <p:spPr>
          <a:xfrm>
            <a:off x="3773749" y="640080"/>
            <a:ext cx="4275053" cy="5578816"/>
          </a:xfrm>
          <a:prstGeom prst="rect">
            <a:avLst/>
          </a:prstGeom>
        </p:spPr>
      </p:pic>
    </p:spTree>
    <p:extLst>
      <p:ext uri="{BB962C8B-B14F-4D97-AF65-F5344CB8AC3E}">
        <p14:creationId xmlns:p14="http://schemas.microsoft.com/office/powerpoint/2010/main" val="3017355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Başlık 6">
            <a:extLst>
              <a:ext uri="{FF2B5EF4-FFF2-40B4-BE49-F238E27FC236}">
                <a16:creationId xmlns:a16="http://schemas.microsoft.com/office/drawing/2014/main" id="{CCF90AF4-E81B-30D7-C100-544A13051F2D}"/>
              </a:ext>
            </a:extLst>
          </p:cNvPr>
          <p:cNvSpPr>
            <a:spLocks noGrp="1"/>
          </p:cNvSpPr>
          <p:nvPr>
            <p:ph type="title"/>
          </p:nvPr>
        </p:nvSpPr>
        <p:spPr>
          <a:xfrm>
            <a:off x="840699" y="687480"/>
            <a:ext cx="5605629" cy="994172"/>
          </a:xfrm>
        </p:spPr>
        <p:txBody>
          <a:bodyPr>
            <a:normAutofit/>
          </a:bodyPr>
          <a:lstStyle/>
          <a:p>
            <a:r>
              <a:rPr lang="tr-TR" sz="3850" b="1">
                <a:latin typeface="+mn-lt"/>
              </a:rPr>
              <a:t>SU YÖNETİMİ</a:t>
            </a:r>
          </a:p>
        </p:txBody>
      </p:sp>
      <p:sp>
        <p:nvSpPr>
          <p:cNvPr id="45" name="Rectangle 44">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9435" y="0"/>
            <a:ext cx="1954565" cy="6858000"/>
          </a:xfrm>
          <a:prstGeom prst="rect">
            <a:avLst/>
          </a:prstGeom>
          <a:solidFill>
            <a:srgbClr val="3853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7" name="Oval 46">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29567" y="2369132"/>
            <a:ext cx="2119736" cy="2119736"/>
          </a:xfrm>
          <a:prstGeom prst="ellipse">
            <a:avLst/>
          </a:prstGeom>
          <a:solidFill>
            <a:srgbClr val="FFFFFF"/>
          </a:solidFill>
          <a:ln w="22225">
            <a:solidFill>
              <a:srgbClr val="CE998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4" name="Resim 3" descr="sıvı, su, el, kişi, şahıs içeren bir resim&#10;&#10;Açıklama otomatik olarak oluşturuldu">
            <a:extLst>
              <a:ext uri="{FF2B5EF4-FFF2-40B4-BE49-F238E27FC236}">
                <a16:creationId xmlns:a16="http://schemas.microsoft.com/office/drawing/2014/main" id="{24F7DBFB-718B-9473-3069-9ECC57104D89}"/>
              </a:ext>
            </a:extLst>
          </p:cNvPr>
          <p:cNvPicPr>
            <a:picLocks noChangeAspect="1"/>
          </p:cNvPicPr>
          <p:nvPr/>
        </p:nvPicPr>
        <p:blipFill>
          <a:blip r:embed="rId2">
            <a:extLst>
              <a:ext uri="{28A0092B-C50C-407E-A947-70E740481C1C}">
                <a14:useLocalDpi xmlns:a14="http://schemas.microsoft.com/office/drawing/2010/main" val="0"/>
              </a:ext>
            </a:extLst>
          </a:blip>
          <a:srcRect l="26682" r="15791" b="-3"/>
          <a:stretch/>
        </p:blipFill>
        <p:spPr>
          <a:xfrm>
            <a:off x="6624040" y="2865141"/>
            <a:ext cx="1145303" cy="1143455"/>
          </a:xfrm>
          <a:prstGeom prst="rect">
            <a:avLst/>
          </a:prstGeom>
        </p:spPr>
      </p:pic>
      <p:graphicFrame>
        <p:nvGraphicFramePr>
          <p:cNvPr id="19" name="Metin Yer Tutucusu 2">
            <a:extLst>
              <a:ext uri="{FF2B5EF4-FFF2-40B4-BE49-F238E27FC236}">
                <a16:creationId xmlns:a16="http://schemas.microsoft.com/office/drawing/2014/main" id="{E6494348-67E3-555D-4FDB-C196FBE5E611}"/>
              </a:ext>
            </a:extLst>
          </p:cNvPr>
          <p:cNvGraphicFramePr>
            <a:graphicFrameLocks noGrp="1"/>
          </p:cNvGraphicFramePr>
          <p:nvPr>
            <p:ph idx="1"/>
            <p:extLst>
              <p:ext uri="{D42A27DB-BD31-4B8C-83A1-F6EECF244321}">
                <p14:modId xmlns:p14="http://schemas.microsoft.com/office/powerpoint/2010/main" val="2222090977"/>
              </p:ext>
            </p:extLst>
          </p:nvPr>
        </p:nvGraphicFramePr>
        <p:xfrm>
          <a:off x="852321" y="2227943"/>
          <a:ext cx="5033221" cy="378822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795812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Başlık 6">
            <a:extLst>
              <a:ext uri="{FF2B5EF4-FFF2-40B4-BE49-F238E27FC236}">
                <a16:creationId xmlns:a16="http://schemas.microsoft.com/office/drawing/2014/main" id="{CCF90AF4-E81B-30D7-C100-544A13051F2D}"/>
              </a:ext>
            </a:extLst>
          </p:cNvPr>
          <p:cNvSpPr>
            <a:spLocks noGrp="1"/>
          </p:cNvSpPr>
          <p:nvPr>
            <p:ph type="title"/>
          </p:nvPr>
        </p:nvSpPr>
        <p:spPr>
          <a:xfrm>
            <a:off x="840699" y="687480"/>
            <a:ext cx="5605629" cy="994172"/>
          </a:xfrm>
        </p:spPr>
        <p:txBody>
          <a:bodyPr vert="horz" lIns="91440" tIns="45720" rIns="91440" bIns="45720" rtlCol="0" anchor="ctr">
            <a:normAutofit/>
          </a:bodyPr>
          <a:lstStyle/>
          <a:p>
            <a:r>
              <a:rPr lang="en-US" sz="3850" b="1" kern="1200">
                <a:solidFill>
                  <a:schemeClr val="tx1"/>
                </a:solidFill>
                <a:latin typeface="+mj-lt"/>
                <a:ea typeface="+mj-ea"/>
                <a:cs typeface="+mj-cs"/>
              </a:rPr>
              <a:t>KİMYASAL TÜKETİMİ</a:t>
            </a:r>
          </a:p>
        </p:txBody>
      </p:sp>
      <p:sp>
        <p:nvSpPr>
          <p:cNvPr id="10" name="Metin kutusu 9">
            <a:extLst>
              <a:ext uri="{FF2B5EF4-FFF2-40B4-BE49-F238E27FC236}">
                <a16:creationId xmlns:a16="http://schemas.microsoft.com/office/drawing/2014/main" id="{DD47BDBB-DEA0-ADEA-73D4-89E991792235}"/>
              </a:ext>
            </a:extLst>
          </p:cNvPr>
          <p:cNvSpPr txBox="1"/>
          <p:nvPr/>
        </p:nvSpPr>
        <p:spPr>
          <a:xfrm>
            <a:off x="852321" y="2227943"/>
            <a:ext cx="5033221" cy="3788227"/>
          </a:xfrm>
          <a:prstGeom prst="rect">
            <a:avLst/>
          </a:prstGeom>
        </p:spPr>
        <p:txBody>
          <a:bodyPr vert="horz" lIns="91440" tIns="45720" rIns="91440" bIns="45720" rtlCol="0" anchor="ctr">
            <a:normAutofit/>
          </a:bodyPr>
          <a:lstStyle/>
          <a:p>
            <a:pPr marL="228600" indent="-228600" defTabSz="914400">
              <a:lnSpc>
                <a:spcPct val="90000"/>
              </a:lnSpc>
              <a:spcAft>
                <a:spcPts val="600"/>
              </a:spcAft>
              <a:buFont typeface="Arial" panose="020B0604020202020204" pitchFamily="34" charset="0"/>
              <a:buChar char="•"/>
            </a:pPr>
            <a:r>
              <a:rPr lang="en-US" sz="1200" b="0" dirty="0" err="1">
                <a:effectLst/>
              </a:rPr>
              <a:t>Kimyasalları</a:t>
            </a:r>
            <a:r>
              <a:rPr lang="en-US" sz="1200" b="0" dirty="0">
                <a:effectLst/>
              </a:rPr>
              <a:t> </a:t>
            </a:r>
            <a:r>
              <a:rPr lang="en-US" sz="1200" b="0" dirty="0" err="1">
                <a:effectLst/>
              </a:rPr>
              <a:t>kullanması</a:t>
            </a:r>
            <a:r>
              <a:rPr lang="en-US" sz="1200" b="0" dirty="0">
                <a:effectLst/>
              </a:rPr>
              <a:t> </a:t>
            </a:r>
            <a:r>
              <a:rPr lang="en-US" sz="1200" b="0" dirty="0" err="1">
                <a:effectLst/>
              </a:rPr>
              <a:t>gereken</a:t>
            </a:r>
            <a:r>
              <a:rPr lang="en-US" sz="1200" b="0" dirty="0">
                <a:effectLst/>
              </a:rPr>
              <a:t> </a:t>
            </a:r>
            <a:r>
              <a:rPr lang="en-US" sz="1200" b="0" dirty="0" err="1">
                <a:effectLst/>
              </a:rPr>
              <a:t>çalışanlar</a:t>
            </a:r>
            <a:r>
              <a:rPr lang="en-US" sz="1200" b="0" dirty="0">
                <a:effectLst/>
              </a:rPr>
              <a:t> </a:t>
            </a:r>
            <a:r>
              <a:rPr lang="en-US" sz="1200" b="0" dirty="0" err="1">
                <a:effectLst/>
              </a:rPr>
              <a:t>uygun</a:t>
            </a:r>
            <a:r>
              <a:rPr lang="en-US" sz="1200" b="0" dirty="0">
                <a:effectLst/>
              </a:rPr>
              <a:t> </a:t>
            </a:r>
            <a:r>
              <a:rPr lang="en-US" sz="1200" b="0" dirty="0" err="1">
                <a:effectLst/>
              </a:rPr>
              <a:t>şekilde</a:t>
            </a:r>
            <a:r>
              <a:rPr lang="en-US" sz="1200" b="0" dirty="0">
                <a:effectLst/>
              </a:rPr>
              <a:t> </a:t>
            </a:r>
            <a:r>
              <a:rPr lang="en-US" sz="1200" b="0" dirty="0" err="1">
                <a:effectLst/>
              </a:rPr>
              <a:t>eğitilir</a:t>
            </a:r>
            <a:r>
              <a:rPr lang="en-US" sz="1200" b="0" dirty="0">
                <a:effectLst/>
              </a:rPr>
              <a:t> </a:t>
            </a:r>
            <a:r>
              <a:rPr lang="en-US" sz="1200" b="0" dirty="0" err="1">
                <a:effectLst/>
              </a:rPr>
              <a:t>ve</a:t>
            </a:r>
            <a:r>
              <a:rPr lang="en-US" sz="1200" b="0" dirty="0">
                <a:effectLst/>
              </a:rPr>
              <a:t> </a:t>
            </a:r>
            <a:r>
              <a:rPr lang="en-US" sz="1200" b="0" dirty="0" err="1">
                <a:effectLst/>
              </a:rPr>
              <a:t>Kişisel</a:t>
            </a:r>
            <a:r>
              <a:rPr lang="en-US" sz="1200" b="0" dirty="0">
                <a:effectLst/>
              </a:rPr>
              <a:t> </a:t>
            </a:r>
            <a:r>
              <a:rPr lang="en-US" sz="1200" b="0" dirty="0" err="1">
                <a:effectLst/>
              </a:rPr>
              <a:t>Koruyucu</a:t>
            </a:r>
            <a:r>
              <a:rPr lang="en-US" sz="1200" b="0" dirty="0">
                <a:effectLst/>
              </a:rPr>
              <a:t> </a:t>
            </a:r>
            <a:r>
              <a:rPr lang="en-US" sz="1200" b="0" dirty="0" err="1">
                <a:effectLst/>
              </a:rPr>
              <a:t>Ekipmanlar</a:t>
            </a:r>
            <a:r>
              <a:rPr lang="en-US" sz="1200" b="0" dirty="0">
                <a:effectLst/>
              </a:rPr>
              <a:t> </a:t>
            </a:r>
            <a:r>
              <a:rPr lang="en-US" sz="1200" b="0" dirty="0" err="1">
                <a:effectLst/>
              </a:rPr>
              <a:t>sağlanır</a:t>
            </a:r>
            <a:r>
              <a:rPr lang="en-US" sz="1200" b="0" dirty="0">
                <a:effectLst/>
              </a:rPr>
              <a:t>. </a:t>
            </a:r>
          </a:p>
          <a:p>
            <a:pPr marL="57150" indent="-228600" defTabSz="914400">
              <a:lnSpc>
                <a:spcPct val="90000"/>
              </a:lnSpc>
              <a:spcAft>
                <a:spcPts val="600"/>
              </a:spcAft>
              <a:buFont typeface="Arial" panose="020B0604020202020204" pitchFamily="34" charset="0"/>
              <a:buChar char="•"/>
            </a:pPr>
            <a:endParaRPr lang="en-US" sz="1200" dirty="0">
              <a:effectLst/>
            </a:endParaRPr>
          </a:p>
          <a:p>
            <a:pPr marL="228600" indent="-228600" defTabSz="914400">
              <a:lnSpc>
                <a:spcPct val="90000"/>
              </a:lnSpc>
              <a:spcAft>
                <a:spcPts val="600"/>
              </a:spcAft>
              <a:buFont typeface="Arial" panose="020B0604020202020204" pitchFamily="34" charset="0"/>
              <a:buChar char="•"/>
            </a:pPr>
            <a:r>
              <a:rPr lang="en-US" sz="1200" b="0" dirty="0" err="1">
                <a:effectLst/>
              </a:rPr>
              <a:t>Kimyasal</a:t>
            </a:r>
            <a:r>
              <a:rPr lang="en-US" sz="1200" b="0" dirty="0">
                <a:effectLst/>
              </a:rPr>
              <a:t> </a:t>
            </a:r>
            <a:r>
              <a:rPr lang="en-US" sz="1200" b="0" dirty="0" err="1">
                <a:effectLst/>
              </a:rPr>
              <a:t>depolarımızda</a:t>
            </a:r>
            <a:r>
              <a:rPr lang="en-US" sz="1200" b="0" dirty="0">
                <a:effectLst/>
              </a:rPr>
              <a:t> </a:t>
            </a:r>
            <a:r>
              <a:rPr lang="en-US" sz="1200" b="0" dirty="0" err="1">
                <a:effectLst/>
              </a:rPr>
              <a:t>çevreye</a:t>
            </a:r>
            <a:r>
              <a:rPr lang="en-US" sz="1200" b="0" dirty="0">
                <a:effectLst/>
              </a:rPr>
              <a:t> </a:t>
            </a:r>
            <a:r>
              <a:rPr lang="en-US" sz="1200" b="0" dirty="0" err="1">
                <a:effectLst/>
              </a:rPr>
              <a:t>zarar</a:t>
            </a:r>
            <a:r>
              <a:rPr lang="en-US" sz="1200" b="0" dirty="0">
                <a:effectLst/>
              </a:rPr>
              <a:t> </a:t>
            </a:r>
            <a:r>
              <a:rPr lang="en-US" sz="1200" b="0" dirty="0" err="1">
                <a:effectLst/>
              </a:rPr>
              <a:t>verebilecek</a:t>
            </a:r>
            <a:r>
              <a:rPr lang="en-US" sz="1200" b="0" dirty="0">
                <a:effectLst/>
              </a:rPr>
              <a:t> </a:t>
            </a:r>
            <a:r>
              <a:rPr lang="en-US" sz="1200" b="0" dirty="0" err="1">
                <a:effectLst/>
              </a:rPr>
              <a:t>sızıntı</a:t>
            </a:r>
            <a:r>
              <a:rPr lang="en-US" sz="1200" b="0" dirty="0">
                <a:effectLst/>
              </a:rPr>
              <a:t>, </a:t>
            </a:r>
            <a:r>
              <a:rPr lang="en-US" sz="1200" b="0" dirty="0" err="1">
                <a:effectLst/>
              </a:rPr>
              <a:t>dökülme</a:t>
            </a:r>
            <a:r>
              <a:rPr lang="en-US" sz="1200" b="0" dirty="0">
                <a:effectLst/>
              </a:rPr>
              <a:t> vb. </a:t>
            </a:r>
            <a:r>
              <a:rPr lang="en-US" sz="1200" b="0" dirty="0" err="1">
                <a:effectLst/>
              </a:rPr>
              <a:t>durumlara</a:t>
            </a:r>
            <a:r>
              <a:rPr lang="en-US" sz="1200" b="0" dirty="0">
                <a:effectLst/>
              </a:rPr>
              <a:t> </a:t>
            </a:r>
            <a:r>
              <a:rPr lang="en-US" sz="1200" b="0" dirty="0" err="1">
                <a:effectLst/>
              </a:rPr>
              <a:t>karşı</a:t>
            </a:r>
            <a:r>
              <a:rPr lang="en-US" sz="1200" b="0" dirty="0">
                <a:effectLst/>
              </a:rPr>
              <a:t> </a:t>
            </a:r>
            <a:r>
              <a:rPr lang="en-US" sz="1200" b="0" dirty="0" err="1">
                <a:effectLst/>
              </a:rPr>
              <a:t>gerekli</a:t>
            </a:r>
            <a:r>
              <a:rPr lang="en-US" sz="1200" b="0" dirty="0">
                <a:effectLst/>
              </a:rPr>
              <a:t> </a:t>
            </a:r>
            <a:r>
              <a:rPr lang="en-US" sz="1200" b="0" dirty="0" err="1">
                <a:effectLst/>
              </a:rPr>
              <a:t>önlemler</a:t>
            </a:r>
            <a:r>
              <a:rPr lang="en-US" sz="1200" b="0" dirty="0">
                <a:effectLst/>
              </a:rPr>
              <a:t> </a:t>
            </a:r>
            <a:r>
              <a:rPr lang="en-US" sz="1200" b="0" dirty="0" err="1">
                <a:effectLst/>
              </a:rPr>
              <a:t>alınmıştır</a:t>
            </a:r>
            <a:r>
              <a:rPr lang="en-US" sz="1200" b="0" dirty="0">
                <a:effectLst/>
              </a:rPr>
              <a:t> </a:t>
            </a:r>
            <a:r>
              <a:rPr lang="en-US" sz="1200" b="0" dirty="0" err="1">
                <a:effectLst/>
              </a:rPr>
              <a:t>ve</a:t>
            </a:r>
            <a:r>
              <a:rPr lang="en-US" sz="1200" b="0" dirty="0">
                <a:effectLst/>
              </a:rPr>
              <a:t> </a:t>
            </a:r>
            <a:r>
              <a:rPr lang="en-US" sz="1200" b="0" dirty="0" err="1">
                <a:effectLst/>
              </a:rPr>
              <a:t>yönetmeliklere</a:t>
            </a:r>
            <a:r>
              <a:rPr lang="en-US" sz="1200" b="0" dirty="0">
                <a:effectLst/>
              </a:rPr>
              <a:t>, </a:t>
            </a:r>
            <a:r>
              <a:rPr lang="en-US" sz="1200" b="0" dirty="0" err="1">
                <a:effectLst/>
              </a:rPr>
              <a:t>kimyasalın</a:t>
            </a:r>
            <a:r>
              <a:rPr lang="en-US" sz="1200" b="0" dirty="0">
                <a:effectLst/>
              </a:rPr>
              <a:t> </a:t>
            </a:r>
            <a:r>
              <a:rPr lang="en-US" sz="1200" b="0" dirty="0" err="1">
                <a:effectLst/>
              </a:rPr>
              <a:t>cinsine</a:t>
            </a:r>
            <a:r>
              <a:rPr lang="en-US" sz="1200" b="0" dirty="0">
                <a:effectLst/>
              </a:rPr>
              <a:t>, </a:t>
            </a:r>
            <a:r>
              <a:rPr lang="en-US" sz="1200" b="0" dirty="0" err="1">
                <a:effectLst/>
              </a:rPr>
              <a:t>üretici</a:t>
            </a:r>
            <a:r>
              <a:rPr lang="en-US" sz="1200" b="0" dirty="0">
                <a:effectLst/>
              </a:rPr>
              <a:t> </a:t>
            </a:r>
            <a:r>
              <a:rPr lang="en-US" sz="1200" b="0" dirty="0" err="1">
                <a:effectLst/>
              </a:rPr>
              <a:t>firmanın</a:t>
            </a:r>
            <a:r>
              <a:rPr lang="en-US" sz="1200" b="0" dirty="0">
                <a:effectLst/>
              </a:rPr>
              <a:t> </a:t>
            </a:r>
            <a:r>
              <a:rPr lang="en-US" sz="1200" b="0" dirty="0" err="1">
                <a:effectLst/>
              </a:rPr>
              <a:t>depolama</a:t>
            </a:r>
            <a:r>
              <a:rPr lang="en-US" sz="1200" b="0" dirty="0">
                <a:effectLst/>
              </a:rPr>
              <a:t> </a:t>
            </a:r>
            <a:r>
              <a:rPr lang="en-US" sz="1200" b="0" dirty="0" err="1">
                <a:effectLst/>
              </a:rPr>
              <a:t>talimatına</a:t>
            </a:r>
            <a:r>
              <a:rPr lang="en-US" sz="1200" b="0" dirty="0">
                <a:effectLst/>
              </a:rPr>
              <a:t> </a:t>
            </a:r>
            <a:r>
              <a:rPr lang="en-US" sz="1200" b="0" dirty="0" err="1">
                <a:effectLst/>
              </a:rPr>
              <a:t>uygun</a:t>
            </a:r>
            <a:r>
              <a:rPr lang="en-US" sz="1200" b="0" dirty="0">
                <a:effectLst/>
              </a:rPr>
              <a:t> </a:t>
            </a:r>
            <a:r>
              <a:rPr lang="en-US" sz="1200" b="0" dirty="0" err="1">
                <a:effectLst/>
              </a:rPr>
              <a:t>şekilde</a:t>
            </a:r>
            <a:r>
              <a:rPr lang="en-US" sz="1200" b="0" dirty="0">
                <a:effectLst/>
              </a:rPr>
              <a:t> </a:t>
            </a:r>
            <a:r>
              <a:rPr lang="en-US" sz="1200" b="0" dirty="0" err="1">
                <a:effectLst/>
              </a:rPr>
              <a:t>depolama</a:t>
            </a:r>
            <a:r>
              <a:rPr lang="en-US" sz="1200" b="0" dirty="0">
                <a:effectLst/>
              </a:rPr>
              <a:t> </a:t>
            </a:r>
            <a:r>
              <a:rPr lang="en-US" sz="1200" b="0" dirty="0" err="1">
                <a:effectLst/>
              </a:rPr>
              <a:t>yapılmaktadır</a:t>
            </a:r>
            <a:r>
              <a:rPr lang="en-US" sz="1200" b="0" dirty="0">
                <a:effectLst/>
              </a:rPr>
              <a:t>. </a:t>
            </a:r>
            <a:r>
              <a:rPr lang="en-US" sz="1200" b="0" dirty="0" err="1">
                <a:effectLst/>
              </a:rPr>
              <a:t>Mümkün</a:t>
            </a:r>
            <a:r>
              <a:rPr lang="en-US" sz="1200" b="0" dirty="0">
                <a:effectLst/>
              </a:rPr>
              <a:t> </a:t>
            </a:r>
            <a:r>
              <a:rPr lang="en-US" sz="1200" b="0" dirty="0" err="1">
                <a:effectLst/>
              </a:rPr>
              <a:t>oldukça</a:t>
            </a:r>
            <a:r>
              <a:rPr lang="en-US" sz="1200" b="0" dirty="0">
                <a:effectLst/>
              </a:rPr>
              <a:t> </a:t>
            </a:r>
            <a:r>
              <a:rPr lang="en-US" sz="1200" b="0" dirty="0" err="1">
                <a:effectLst/>
              </a:rPr>
              <a:t>konsantre</a:t>
            </a:r>
            <a:r>
              <a:rPr lang="en-US" sz="1200" b="0" dirty="0">
                <a:effectLst/>
              </a:rPr>
              <a:t> </a:t>
            </a:r>
            <a:r>
              <a:rPr lang="en-US" sz="1200" b="0" dirty="0" err="1">
                <a:effectLst/>
              </a:rPr>
              <a:t>ürünler</a:t>
            </a:r>
            <a:r>
              <a:rPr lang="en-US" sz="1200" b="0" dirty="0">
                <a:effectLst/>
              </a:rPr>
              <a:t> </a:t>
            </a:r>
            <a:r>
              <a:rPr lang="en-US" sz="1200" b="0" dirty="0" err="1">
                <a:effectLst/>
              </a:rPr>
              <a:t>tercih</a:t>
            </a:r>
            <a:r>
              <a:rPr lang="en-US" sz="1200" b="0" dirty="0">
                <a:effectLst/>
              </a:rPr>
              <a:t> </a:t>
            </a:r>
            <a:r>
              <a:rPr lang="en-US" sz="1200" b="0" dirty="0" err="1">
                <a:effectLst/>
              </a:rPr>
              <a:t>edilmektedir</a:t>
            </a:r>
            <a:r>
              <a:rPr lang="en-US" sz="1200" b="0" dirty="0">
                <a:effectLst/>
              </a:rPr>
              <a:t>.</a:t>
            </a:r>
          </a:p>
          <a:p>
            <a:pPr marL="57150" indent="-228600" defTabSz="914400">
              <a:lnSpc>
                <a:spcPct val="90000"/>
              </a:lnSpc>
              <a:spcAft>
                <a:spcPts val="600"/>
              </a:spcAft>
              <a:buFont typeface="Arial" panose="020B0604020202020204" pitchFamily="34" charset="0"/>
              <a:buChar char="•"/>
            </a:pPr>
            <a:endParaRPr lang="en-US" sz="1400" b="0" dirty="0">
              <a:effectLst/>
            </a:endParaRPr>
          </a:p>
          <a:p>
            <a:pPr marL="228600" indent="-228600" defTabSz="914400">
              <a:lnSpc>
                <a:spcPct val="90000"/>
              </a:lnSpc>
              <a:spcAft>
                <a:spcPts val="600"/>
              </a:spcAft>
              <a:buFont typeface="Arial" panose="020B0604020202020204" pitchFamily="34" charset="0"/>
              <a:buChar char="•"/>
            </a:pPr>
            <a:r>
              <a:rPr lang="en-US" sz="1200" b="0" dirty="0" err="1">
                <a:effectLst/>
              </a:rPr>
              <a:t>Haşere</a:t>
            </a:r>
            <a:r>
              <a:rPr lang="en-US" sz="1200" b="0" dirty="0">
                <a:effectLst/>
              </a:rPr>
              <a:t> </a:t>
            </a:r>
            <a:r>
              <a:rPr lang="en-US" sz="1200" b="0" dirty="0" err="1">
                <a:effectLst/>
              </a:rPr>
              <a:t>mücadele</a:t>
            </a:r>
            <a:r>
              <a:rPr lang="en-US" sz="1200" b="0" dirty="0">
                <a:effectLst/>
              </a:rPr>
              <a:t> </a:t>
            </a:r>
            <a:r>
              <a:rPr lang="en-US" sz="1200" b="0" dirty="0" err="1">
                <a:effectLst/>
              </a:rPr>
              <a:t>için</a:t>
            </a:r>
            <a:r>
              <a:rPr lang="en-US" sz="1200" b="0" dirty="0">
                <a:effectLst/>
              </a:rPr>
              <a:t> </a:t>
            </a:r>
            <a:r>
              <a:rPr lang="en-US" sz="1200" b="0" dirty="0" err="1">
                <a:effectLst/>
              </a:rPr>
              <a:t>hizmet</a:t>
            </a:r>
            <a:r>
              <a:rPr lang="en-US" sz="1200" b="0" dirty="0">
                <a:effectLst/>
              </a:rPr>
              <a:t> </a:t>
            </a:r>
            <a:r>
              <a:rPr lang="en-US" sz="1200" b="0" dirty="0" err="1">
                <a:effectLst/>
              </a:rPr>
              <a:t>aldığımız</a:t>
            </a:r>
            <a:r>
              <a:rPr lang="en-US" sz="1200" b="0" dirty="0">
                <a:effectLst/>
              </a:rPr>
              <a:t> </a:t>
            </a:r>
            <a:r>
              <a:rPr lang="en-US" sz="1200" b="0" dirty="0" err="1">
                <a:effectLst/>
              </a:rPr>
              <a:t>firmalardan</a:t>
            </a:r>
            <a:r>
              <a:rPr lang="en-US" sz="1200" b="0" dirty="0">
                <a:effectLst/>
              </a:rPr>
              <a:t> </a:t>
            </a:r>
            <a:r>
              <a:rPr lang="en-US" sz="1200" b="0" dirty="0" err="1">
                <a:effectLst/>
              </a:rPr>
              <a:t>kullandıkları</a:t>
            </a:r>
            <a:r>
              <a:rPr lang="en-US" sz="1200" b="0" dirty="0">
                <a:effectLst/>
              </a:rPr>
              <a:t> </a:t>
            </a:r>
            <a:r>
              <a:rPr lang="en-US" sz="1200" b="0" dirty="0" err="1">
                <a:effectLst/>
              </a:rPr>
              <a:t>ilaçların</a:t>
            </a:r>
            <a:r>
              <a:rPr lang="en-US" sz="1200" b="0" dirty="0">
                <a:effectLst/>
              </a:rPr>
              <a:t> </a:t>
            </a:r>
            <a:r>
              <a:rPr lang="en-US" sz="1200" b="0" dirty="0" err="1">
                <a:effectLst/>
              </a:rPr>
              <a:t>izin</a:t>
            </a:r>
            <a:r>
              <a:rPr lang="en-US" sz="1200" b="0" dirty="0">
                <a:effectLst/>
              </a:rPr>
              <a:t> </a:t>
            </a:r>
            <a:r>
              <a:rPr lang="en-US" sz="1200" b="0" dirty="0" err="1">
                <a:effectLst/>
              </a:rPr>
              <a:t>ve</a:t>
            </a:r>
            <a:r>
              <a:rPr lang="en-US" sz="1200" b="0" dirty="0">
                <a:effectLst/>
              </a:rPr>
              <a:t> </a:t>
            </a:r>
            <a:r>
              <a:rPr lang="en-US" sz="1200" b="0" dirty="0" err="1">
                <a:effectLst/>
              </a:rPr>
              <a:t>ruhsatlarını</a:t>
            </a:r>
            <a:r>
              <a:rPr lang="en-US" sz="1200" b="0" dirty="0">
                <a:effectLst/>
              </a:rPr>
              <a:t> </a:t>
            </a:r>
            <a:r>
              <a:rPr lang="en-US" sz="1200" b="0" dirty="0" err="1">
                <a:effectLst/>
              </a:rPr>
              <a:t>istiyor</a:t>
            </a:r>
            <a:r>
              <a:rPr lang="en-US" sz="1200" b="0" dirty="0">
                <a:effectLst/>
              </a:rPr>
              <a:t>, </a:t>
            </a:r>
            <a:r>
              <a:rPr lang="en-US" sz="1200" b="0" dirty="0" err="1">
                <a:effectLst/>
              </a:rPr>
              <a:t>insan</a:t>
            </a:r>
            <a:r>
              <a:rPr lang="en-US" sz="1200" b="0" dirty="0">
                <a:effectLst/>
              </a:rPr>
              <a:t> </a:t>
            </a:r>
            <a:r>
              <a:rPr lang="en-US" sz="1200" b="0" dirty="0" err="1">
                <a:effectLst/>
              </a:rPr>
              <a:t>sağlığına</a:t>
            </a:r>
            <a:r>
              <a:rPr lang="en-US" sz="1200" b="0" dirty="0">
                <a:effectLst/>
              </a:rPr>
              <a:t> </a:t>
            </a:r>
            <a:r>
              <a:rPr lang="en-US" sz="1200" b="0" dirty="0" err="1">
                <a:effectLst/>
              </a:rPr>
              <a:t>ve</a:t>
            </a:r>
            <a:r>
              <a:rPr lang="en-US" sz="1200" b="0" dirty="0">
                <a:effectLst/>
              </a:rPr>
              <a:t> </a:t>
            </a:r>
            <a:r>
              <a:rPr lang="en-US" sz="1200" b="0" dirty="0" err="1">
                <a:effectLst/>
              </a:rPr>
              <a:t>çevreye</a:t>
            </a:r>
            <a:r>
              <a:rPr lang="en-US" sz="1200" b="0" dirty="0">
                <a:effectLst/>
              </a:rPr>
              <a:t> </a:t>
            </a:r>
            <a:r>
              <a:rPr lang="en-US" sz="1200" b="0" dirty="0" err="1">
                <a:effectLst/>
              </a:rPr>
              <a:t>zarar</a:t>
            </a:r>
            <a:r>
              <a:rPr lang="en-US" sz="1200" b="0" dirty="0">
                <a:effectLst/>
              </a:rPr>
              <a:t> </a:t>
            </a:r>
            <a:r>
              <a:rPr lang="en-US" sz="1200" b="0" dirty="0" err="1">
                <a:effectLst/>
              </a:rPr>
              <a:t>vermeyen</a:t>
            </a:r>
            <a:r>
              <a:rPr lang="en-US" sz="1200" b="0" dirty="0">
                <a:effectLst/>
              </a:rPr>
              <a:t> </a:t>
            </a:r>
            <a:r>
              <a:rPr lang="en-US" sz="1200" b="0" dirty="0" err="1">
                <a:effectLst/>
              </a:rPr>
              <a:t>ürün</a:t>
            </a:r>
            <a:r>
              <a:rPr lang="en-US" sz="1200" b="0" dirty="0">
                <a:effectLst/>
              </a:rPr>
              <a:t> </a:t>
            </a:r>
            <a:r>
              <a:rPr lang="en-US" sz="1200" b="0" dirty="0" err="1">
                <a:effectLst/>
              </a:rPr>
              <a:t>olduklarından</a:t>
            </a:r>
            <a:r>
              <a:rPr lang="en-US" sz="1200" b="0" dirty="0">
                <a:effectLst/>
              </a:rPr>
              <a:t> </a:t>
            </a:r>
            <a:r>
              <a:rPr lang="en-US" sz="1200" b="0" dirty="0" err="1">
                <a:effectLst/>
              </a:rPr>
              <a:t>ve</a:t>
            </a:r>
            <a:r>
              <a:rPr lang="en-US" sz="1200" b="0" dirty="0">
                <a:effectLst/>
              </a:rPr>
              <a:t> </a:t>
            </a:r>
            <a:r>
              <a:rPr lang="en-US" sz="1200" b="0" dirty="0" err="1">
                <a:effectLst/>
              </a:rPr>
              <a:t>uygun</a:t>
            </a:r>
            <a:r>
              <a:rPr lang="en-US" sz="1200" b="0" dirty="0">
                <a:effectLst/>
              </a:rPr>
              <a:t> </a:t>
            </a:r>
            <a:r>
              <a:rPr lang="en-US" sz="1200" b="0" dirty="0" err="1">
                <a:effectLst/>
              </a:rPr>
              <a:t>dozlarda</a:t>
            </a:r>
            <a:r>
              <a:rPr lang="en-US" sz="1200" b="0" dirty="0">
                <a:effectLst/>
              </a:rPr>
              <a:t> </a:t>
            </a:r>
            <a:r>
              <a:rPr lang="en-US" sz="1200" b="0" dirty="0" err="1">
                <a:effectLst/>
              </a:rPr>
              <a:t>kullanıldıklarından</a:t>
            </a:r>
            <a:r>
              <a:rPr lang="en-US" sz="1200" b="0" dirty="0">
                <a:effectLst/>
              </a:rPr>
              <a:t> </a:t>
            </a:r>
            <a:r>
              <a:rPr lang="en-US" sz="1200" b="0" dirty="0" err="1">
                <a:effectLst/>
              </a:rPr>
              <a:t>emin</a:t>
            </a:r>
            <a:r>
              <a:rPr lang="en-US" sz="1200" b="0" dirty="0">
                <a:effectLst/>
              </a:rPr>
              <a:t> </a:t>
            </a:r>
            <a:r>
              <a:rPr lang="en-US" sz="1200" b="0" dirty="0" err="1">
                <a:effectLst/>
              </a:rPr>
              <a:t>oluyoruz</a:t>
            </a:r>
            <a:r>
              <a:rPr lang="en-US" sz="1200" b="0" dirty="0">
                <a:effectLst/>
              </a:rPr>
              <a:t>. </a:t>
            </a:r>
            <a:r>
              <a:rPr lang="en-US" sz="1200" dirty="0" err="1"/>
              <a:t>Kimyasalların</a:t>
            </a:r>
            <a:r>
              <a:rPr lang="en-US" sz="1200" dirty="0"/>
              <a:t> </a:t>
            </a:r>
            <a:r>
              <a:rPr lang="en-US" sz="1200" dirty="0" err="1"/>
              <a:t>güvenli</a:t>
            </a:r>
            <a:r>
              <a:rPr lang="en-US" sz="1200" dirty="0"/>
              <a:t> </a:t>
            </a:r>
            <a:r>
              <a:rPr lang="en-US" sz="1200" dirty="0" err="1"/>
              <a:t>bir</a:t>
            </a:r>
            <a:r>
              <a:rPr lang="en-US" sz="1200" dirty="0"/>
              <a:t> </a:t>
            </a:r>
            <a:r>
              <a:rPr lang="en-US" sz="1200" dirty="0" err="1"/>
              <a:t>şekilde</a:t>
            </a:r>
            <a:r>
              <a:rPr lang="en-US" sz="1200" dirty="0"/>
              <a:t> </a:t>
            </a:r>
            <a:r>
              <a:rPr lang="en-US" sz="1200" dirty="0" err="1"/>
              <a:t>bertaraf</a:t>
            </a:r>
            <a:r>
              <a:rPr lang="en-US" sz="1200" dirty="0"/>
              <a:t> </a:t>
            </a:r>
            <a:r>
              <a:rPr lang="en-US" sz="1200" dirty="0" err="1"/>
              <a:t>edilmesi</a:t>
            </a:r>
            <a:r>
              <a:rPr lang="en-US" sz="1200" dirty="0"/>
              <a:t> </a:t>
            </a:r>
            <a:r>
              <a:rPr lang="en-US" sz="1200" dirty="0" err="1"/>
              <a:t>için</a:t>
            </a:r>
            <a:r>
              <a:rPr lang="en-US" sz="1200" dirty="0"/>
              <a:t> </a:t>
            </a:r>
            <a:r>
              <a:rPr lang="en-US" sz="1200" dirty="0" err="1"/>
              <a:t>ilgili</a:t>
            </a:r>
            <a:r>
              <a:rPr lang="en-US" sz="1200" dirty="0"/>
              <a:t> </a:t>
            </a:r>
            <a:r>
              <a:rPr lang="en-US" sz="1200" dirty="0" err="1"/>
              <a:t>firmalarla</a:t>
            </a:r>
            <a:r>
              <a:rPr lang="en-US" sz="1200" dirty="0"/>
              <a:t> </a:t>
            </a:r>
            <a:r>
              <a:rPr lang="en-US" sz="1200" dirty="0" err="1"/>
              <a:t>çalışıyor</a:t>
            </a:r>
            <a:r>
              <a:rPr lang="en-US" sz="1200" dirty="0"/>
              <a:t> </a:t>
            </a:r>
            <a:r>
              <a:rPr lang="en-US" sz="1200" dirty="0" err="1"/>
              <a:t>ve</a:t>
            </a:r>
            <a:r>
              <a:rPr lang="en-US" sz="1200" dirty="0"/>
              <a:t> </a:t>
            </a:r>
            <a:r>
              <a:rPr lang="en-US" sz="1200" dirty="0" err="1"/>
              <a:t>kimyasal</a:t>
            </a:r>
            <a:r>
              <a:rPr lang="en-US" sz="1200" dirty="0"/>
              <a:t> </a:t>
            </a:r>
            <a:r>
              <a:rPr lang="en-US" sz="1200" dirty="0" err="1"/>
              <a:t>atıkların</a:t>
            </a:r>
            <a:r>
              <a:rPr lang="en-US" sz="1200" dirty="0"/>
              <a:t> </a:t>
            </a:r>
            <a:r>
              <a:rPr lang="en-US" sz="1200" dirty="0" err="1"/>
              <a:t>takibini</a:t>
            </a:r>
            <a:r>
              <a:rPr lang="en-US" sz="1200" dirty="0"/>
              <a:t> </a:t>
            </a:r>
            <a:r>
              <a:rPr lang="en-US" sz="1200" dirty="0" err="1"/>
              <a:t>yapıyoruz</a:t>
            </a:r>
            <a:r>
              <a:rPr lang="en-US" sz="1200" dirty="0"/>
              <a:t>. </a:t>
            </a:r>
          </a:p>
          <a:p>
            <a:pPr marL="57150" indent="-228600" defTabSz="914400">
              <a:lnSpc>
                <a:spcPct val="90000"/>
              </a:lnSpc>
              <a:spcAft>
                <a:spcPts val="600"/>
              </a:spcAft>
              <a:buFont typeface="Arial" panose="020B0604020202020204" pitchFamily="34" charset="0"/>
              <a:buChar char="•"/>
            </a:pPr>
            <a:endParaRPr lang="en-US" sz="1200" dirty="0"/>
          </a:p>
          <a:p>
            <a:pPr marL="228600" indent="-228600" defTabSz="914400">
              <a:lnSpc>
                <a:spcPct val="90000"/>
              </a:lnSpc>
              <a:spcAft>
                <a:spcPts val="600"/>
              </a:spcAft>
              <a:buClr>
                <a:schemeClr val="accent1"/>
              </a:buClr>
              <a:buSzPct val="100000"/>
              <a:buFont typeface="Arial" panose="020B0604020202020204" pitchFamily="34" charset="0"/>
              <a:buChar char="•"/>
            </a:pPr>
            <a:r>
              <a:rPr lang="en-US" sz="1200" dirty="0"/>
              <a:t> </a:t>
            </a:r>
            <a:r>
              <a:rPr lang="en-US" sz="1200" dirty="0" err="1"/>
              <a:t>Kimyasalların</a:t>
            </a:r>
            <a:r>
              <a:rPr lang="en-US" sz="1200" dirty="0"/>
              <a:t> </a:t>
            </a:r>
            <a:r>
              <a:rPr lang="en-US" sz="1200" dirty="0" err="1"/>
              <a:t>kullanımı</a:t>
            </a:r>
            <a:r>
              <a:rPr lang="en-US" sz="1200" dirty="0"/>
              <a:t> </a:t>
            </a:r>
            <a:r>
              <a:rPr lang="en-US" sz="1200" dirty="0" err="1"/>
              <a:t>ve</a:t>
            </a:r>
            <a:r>
              <a:rPr lang="en-US" sz="1200" dirty="0"/>
              <a:t> </a:t>
            </a:r>
            <a:r>
              <a:rPr lang="en-US" sz="1200" dirty="0" err="1"/>
              <a:t>tehlikeli</a:t>
            </a:r>
            <a:r>
              <a:rPr lang="en-US" sz="1200" dirty="0"/>
              <a:t> </a:t>
            </a:r>
            <a:r>
              <a:rPr lang="en-US" sz="1200" dirty="0" err="1"/>
              <a:t>kimyasalların</a:t>
            </a:r>
            <a:r>
              <a:rPr lang="en-US" sz="1200" dirty="0"/>
              <a:t> </a:t>
            </a:r>
            <a:r>
              <a:rPr lang="en-US" sz="1200" dirty="0" err="1"/>
              <a:t>dökülmesi</a:t>
            </a:r>
            <a:r>
              <a:rPr lang="en-US" sz="1200" dirty="0"/>
              <a:t>/</a:t>
            </a:r>
            <a:r>
              <a:rPr lang="en-US" sz="1200" dirty="0" err="1"/>
              <a:t>saçılması</a:t>
            </a:r>
            <a:r>
              <a:rPr lang="en-US" sz="1200" dirty="0"/>
              <a:t> </a:t>
            </a:r>
            <a:r>
              <a:rPr lang="en-US" sz="1200" dirty="0" err="1"/>
              <a:t>durumunda</a:t>
            </a:r>
            <a:r>
              <a:rPr lang="en-US" sz="1200" dirty="0"/>
              <a:t> </a:t>
            </a:r>
            <a:r>
              <a:rPr lang="en-US" sz="1200" dirty="0" err="1"/>
              <a:t>alınacak</a:t>
            </a:r>
            <a:r>
              <a:rPr lang="en-US" sz="1200" dirty="0"/>
              <a:t> </a:t>
            </a:r>
            <a:r>
              <a:rPr lang="en-US" sz="1200" dirty="0" err="1"/>
              <a:t>tedbirler</a:t>
            </a:r>
            <a:r>
              <a:rPr lang="en-US" sz="1200" dirty="0"/>
              <a:t> </a:t>
            </a:r>
            <a:r>
              <a:rPr lang="en-US" sz="1200" dirty="0" err="1"/>
              <a:t>konusunda</a:t>
            </a:r>
            <a:r>
              <a:rPr lang="en-US" sz="1200" dirty="0"/>
              <a:t> </a:t>
            </a:r>
            <a:r>
              <a:rPr lang="en-US" sz="1200" dirty="0" err="1"/>
              <a:t>çalışanlarımızı</a:t>
            </a:r>
            <a:r>
              <a:rPr lang="en-US" sz="1200" dirty="0"/>
              <a:t> </a:t>
            </a:r>
            <a:r>
              <a:rPr lang="en-US" sz="1200" dirty="0" err="1"/>
              <a:t>eğitiyoruz</a:t>
            </a:r>
            <a:r>
              <a:rPr lang="en-US" sz="1200" dirty="0"/>
              <a:t>. </a:t>
            </a:r>
          </a:p>
          <a:p>
            <a:pPr indent="-228600" defTabSz="914400">
              <a:lnSpc>
                <a:spcPct val="90000"/>
              </a:lnSpc>
              <a:spcAft>
                <a:spcPts val="600"/>
              </a:spcAft>
              <a:buFont typeface="Arial" panose="020B0604020202020204" pitchFamily="34" charset="0"/>
              <a:buChar char="•"/>
            </a:pPr>
            <a:endParaRPr lang="en-US" sz="1200" dirty="0">
              <a:effectLst/>
            </a:endParaRPr>
          </a:p>
        </p:txBody>
      </p:sp>
      <p:sp>
        <p:nvSpPr>
          <p:cNvPr id="36" name="Rectangle 35">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9435" y="0"/>
            <a:ext cx="1954565" cy="6858000"/>
          </a:xfrm>
          <a:prstGeom prst="rect">
            <a:avLst/>
          </a:prstGeom>
          <a:solidFill>
            <a:srgbClr val="7945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8" name="Oval 37">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29567" y="2369132"/>
            <a:ext cx="2119736" cy="2119736"/>
          </a:xfrm>
          <a:prstGeom prst="ellipse">
            <a:avLst/>
          </a:prstGeom>
          <a:solidFill>
            <a:srgbClr val="FFFFFF"/>
          </a:solidFill>
          <a:ln w="22225">
            <a:solidFill>
              <a:srgbClr val="FF66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2" name="Resim 11" descr="plastik, iç mekan, oyuncak içeren bir resim&#10;&#10;Açıklama otomatik olarak oluşturuldu">
            <a:extLst>
              <a:ext uri="{FF2B5EF4-FFF2-40B4-BE49-F238E27FC236}">
                <a16:creationId xmlns:a16="http://schemas.microsoft.com/office/drawing/2014/main" id="{6BF5AF1A-FC4A-514A-5D35-E66ED476182F}"/>
              </a:ext>
            </a:extLst>
          </p:cNvPr>
          <p:cNvPicPr>
            <a:picLocks noChangeAspect="1"/>
          </p:cNvPicPr>
          <p:nvPr/>
        </p:nvPicPr>
        <p:blipFill>
          <a:blip r:embed="rId2">
            <a:extLst>
              <a:ext uri="{28A0092B-C50C-407E-A947-70E740481C1C}">
                <a14:useLocalDpi xmlns:a14="http://schemas.microsoft.com/office/drawing/2010/main" val="0"/>
              </a:ext>
            </a:extLst>
          </a:blip>
          <a:srcRect l="27866" r="27164" b="-1"/>
          <a:stretch/>
        </p:blipFill>
        <p:spPr>
          <a:xfrm>
            <a:off x="6784165" y="2865141"/>
            <a:ext cx="825054" cy="1143455"/>
          </a:xfrm>
          <a:prstGeom prst="rect">
            <a:avLst/>
          </a:prstGeom>
        </p:spPr>
      </p:pic>
    </p:spTree>
    <p:extLst>
      <p:ext uri="{BB962C8B-B14F-4D97-AF65-F5344CB8AC3E}">
        <p14:creationId xmlns:p14="http://schemas.microsoft.com/office/powerpoint/2010/main" val="1630134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Başlık 6">
            <a:extLst>
              <a:ext uri="{FF2B5EF4-FFF2-40B4-BE49-F238E27FC236}">
                <a16:creationId xmlns:a16="http://schemas.microsoft.com/office/drawing/2014/main" id="{CCF90AF4-E81B-30D7-C100-544A13051F2D}"/>
              </a:ext>
            </a:extLst>
          </p:cNvPr>
          <p:cNvSpPr>
            <a:spLocks noGrp="1"/>
          </p:cNvSpPr>
          <p:nvPr>
            <p:ph type="title"/>
          </p:nvPr>
        </p:nvSpPr>
        <p:spPr>
          <a:xfrm>
            <a:off x="852322" y="839286"/>
            <a:ext cx="5605629" cy="994172"/>
          </a:xfrm>
        </p:spPr>
        <p:txBody>
          <a:bodyPr vert="horz" lIns="91440" tIns="45720" rIns="91440" bIns="45720" rtlCol="0" anchor="ctr">
            <a:normAutofit/>
          </a:bodyPr>
          <a:lstStyle/>
          <a:p>
            <a:r>
              <a:rPr lang="en-US" sz="3100" b="1" kern="1200">
                <a:solidFill>
                  <a:schemeClr val="tx1"/>
                </a:solidFill>
                <a:latin typeface="+mj-lt"/>
                <a:ea typeface="+mj-ea"/>
                <a:cs typeface="+mj-cs"/>
              </a:rPr>
              <a:t>SATINALMA &amp; SÜRDÜRÜLEBİLİRLİK</a:t>
            </a:r>
          </a:p>
        </p:txBody>
      </p:sp>
      <p:sp>
        <p:nvSpPr>
          <p:cNvPr id="10" name="Metin kutusu 9">
            <a:extLst>
              <a:ext uri="{FF2B5EF4-FFF2-40B4-BE49-F238E27FC236}">
                <a16:creationId xmlns:a16="http://schemas.microsoft.com/office/drawing/2014/main" id="{8E759BF5-9006-2B1F-82C3-478AC1E90A13}"/>
              </a:ext>
            </a:extLst>
          </p:cNvPr>
          <p:cNvSpPr txBox="1"/>
          <p:nvPr/>
        </p:nvSpPr>
        <p:spPr>
          <a:xfrm>
            <a:off x="852321" y="2147568"/>
            <a:ext cx="5508485" cy="3351532"/>
          </a:xfrm>
          <a:prstGeom prst="rect">
            <a:avLst/>
          </a:prstGeom>
        </p:spPr>
        <p:txBody>
          <a:bodyPr vert="horz" lIns="91440" tIns="45720" rIns="91440" bIns="45720" rtlCol="0" anchor="ctr">
            <a:normAutofit fontScale="92500" lnSpcReduction="10000"/>
          </a:bodyPr>
          <a:lstStyle/>
          <a:p>
            <a:pPr indent="-228600" defTabSz="914400">
              <a:lnSpc>
                <a:spcPct val="90000"/>
              </a:lnSpc>
              <a:spcAft>
                <a:spcPts val="800"/>
              </a:spcAft>
              <a:buClr>
                <a:schemeClr val="accent1"/>
              </a:buClr>
              <a:buSzPct val="100000"/>
              <a:buFont typeface="Arial" panose="020B0604020202020204" pitchFamily="34" charset="0"/>
              <a:buChar char="•"/>
            </a:pPr>
            <a:r>
              <a:rPr lang="en-US" sz="1200" b="1" i="1" dirty="0" err="1"/>
              <a:t>Satın</a:t>
            </a:r>
            <a:r>
              <a:rPr lang="en-US" sz="1200" b="1" i="1" dirty="0"/>
              <a:t> alma </a:t>
            </a:r>
            <a:r>
              <a:rPr lang="en-US" sz="1200" b="1" i="1" dirty="0" err="1"/>
              <a:t>politikamız</a:t>
            </a:r>
            <a:r>
              <a:rPr lang="en-US" sz="1200" b="1" i="1" dirty="0"/>
              <a:t>; </a:t>
            </a:r>
            <a:r>
              <a:rPr lang="en-US" sz="1200" b="0" i="1" dirty="0" err="1"/>
              <a:t>yerel</a:t>
            </a:r>
            <a:r>
              <a:rPr lang="en-US" sz="1200" b="0" i="1" dirty="0"/>
              <a:t>, </a:t>
            </a:r>
            <a:r>
              <a:rPr lang="en-US" sz="1200" b="0" i="1" dirty="0" err="1"/>
              <a:t>çevreye</a:t>
            </a:r>
            <a:r>
              <a:rPr lang="en-US" sz="1200" b="0" i="1" dirty="0"/>
              <a:t> </a:t>
            </a:r>
            <a:r>
              <a:rPr lang="en-US" sz="1200" b="0" i="1" dirty="0" err="1"/>
              <a:t>duyarlı</a:t>
            </a:r>
            <a:r>
              <a:rPr lang="en-US" sz="1200" b="0" i="1" dirty="0"/>
              <a:t>, </a:t>
            </a:r>
            <a:r>
              <a:rPr lang="en-US" sz="1200" b="0" i="1" dirty="0" err="1"/>
              <a:t>adil</a:t>
            </a:r>
            <a:r>
              <a:rPr lang="en-US" sz="1200" b="0" i="1" dirty="0"/>
              <a:t> </a:t>
            </a:r>
            <a:r>
              <a:rPr lang="en-US" sz="1200" b="0" i="1" dirty="0" err="1"/>
              <a:t>ticarete</a:t>
            </a:r>
            <a:r>
              <a:rPr lang="en-US" sz="1200" b="0" i="1" dirty="0"/>
              <a:t> </a:t>
            </a:r>
            <a:r>
              <a:rPr lang="en-US" sz="1200" b="0" i="1" dirty="0" err="1"/>
              <a:t>dayalı</a:t>
            </a:r>
            <a:r>
              <a:rPr lang="en-US" sz="1200" b="0" i="1" dirty="0"/>
              <a:t> </a:t>
            </a:r>
            <a:r>
              <a:rPr lang="en-US" sz="1200" b="0" i="1" dirty="0" err="1"/>
              <a:t>ve</a:t>
            </a:r>
            <a:r>
              <a:rPr lang="en-US" sz="1200" b="0" i="1" dirty="0"/>
              <a:t> </a:t>
            </a:r>
            <a:r>
              <a:rPr lang="en-US" sz="1200" b="0" i="1" dirty="0" err="1"/>
              <a:t>verimli</a:t>
            </a:r>
            <a:r>
              <a:rPr lang="en-US" sz="1200" b="0" i="1" dirty="0"/>
              <a:t> </a:t>
            </a:r>
            <a:r>
              <a:rPr lang="en-US" sz="1200" b="0" i="1" dirty="0" err="1"/>
              <a:t>satın</a:t>
            </a:r>
            <a:r>
              <a:rPr lang="en-US" sz="1200" b="0" i="1" dirty="0"/>
              <a:t> </a:t>
            </a:r>
            <a:r>
              <a:rPr lang="en-US" sz="1200" b="0" i="1" dirty="0" err="1"/>
              <a:t>almaya</a:t>
            </a:r>
            <a:r>
              <a:rPr lang="en-US" sz="1200" b="0" i="1" dirty="0"/>
              <a:t> </a:t>
            </a:r>
            <a:r>
              <a:rPr lang="en-US" sz="1200" b="0" i="1" dirty="0" err="1"/>
              <a:t>yönelik</a:t>
            </a:r>
            <a:r>
              <a:rPr lang="en-US" sz="1200" b="0" i="1" dirty="0"/>
              <a:t> </a:t>
            </a:r>
            <a:r>
              <a:rPr lang="en-US" sz="1200" b="0" i="1" dirty="0" err="1"/>
              <a:t>politikaları</a:t>
            </a:r>
            <a:r>
              <a:rPr lang="en-US" sz="1200" b="0" i="1" dirty="0"/>
              <a:t> </a:t>
            </a:r>
            <a:r>
              <a:rPr lang="en-US" sz="1200" b="0" i="1" dirty="0" err="1"/>
              <a:t>içermektedir</a:t>
            </a:r>
            <a:r>
              <a:rPr lang="en-US" sz="1200" b="0" i="1" dirty="0"/>
              <a:t>.</a:t>
            </a:r>
          </a:p>
          <a:p>
            <a:pPr indent="-228600" defTabSz="914400">
              <a:lnSpc>
                <a:spcPct val="90000"/>
              </a:lnSpc>
              <a:spcAft>
                <a:spcPts val="800"/>
              </a:spcAft>
              <a:buClr>
                <a:schemeClr val="accent1"/>
              </a:buClr>
              <a:buSzPct val="100000"/>
              <a:buFont typeface="Arial" panose="020B0604020202020204" pitchFamily="34" charset="0"/>
              <a:buChar char="•"/>
            </a:pPr>
            <a:r>
              <a:rPr lang="en-US" sz="1200" b="0" i="1" dirty="0" err="1"/>
              <a:t>Otelimiz</a:t>
            </a:r>
            <a:r>
              <a:rPr lang="en-US" sz="1200" b="0" i="1" dirty="0"/>
              <a:t> </a:t>
            </a:r>
            <a:r>
              <a:rPr lang="en-US" sz="1200" b="0" i="1" dirty="0" err="1"/>
              <a:t>tarafından</a:t>
            </a:r>
            <a:r>
              <a:rPr lang="en-US" sz="1200" b="0" i="1" dirty="0"/>
              <a:t> mal </a:t>
            </a:r>
            <a:r>
              <a:rPr lang="en-US" sz="1200" b="0" i="1" dirty="0" err="1"/>
              <a:t>ve</a:t>
            </a:r>
            <a:r>
              <a:rPr lang="en-US" sz="1200" b="0" i="1" dirty="0"/>
              <a:t> </a:t>
            </a:r>
            <a:r>
              <a:rPr lang="en-US" sz="1200" b="0" i="1" dirty="0" err="1"/>
              <a:t>hizmet</a:t>
            </a:r>
            <a:r>
              <a:rPr lang="en-US" sz="1200" b="0" i="1" dirty="0"/>
              <a:t> </a:t>
            </a:r>
            <a:r>
              <a:rPr lang="en-US" sz="1200" b="0" i="1" dirty="0" err="1"/>
              <a:t>kaynaklarımız</a:t>
            </a:r>
            <a:r>
              <a:rPr lang="en-US" sz="1200" b="0" i="1" dirty="0"/>
              <a:t> </a:t>
            </a:r>
            <a:r>
              <a:rPr lang="en-US" sz="1200" b="0" i="1" dirty="0" err="1"/>
              <a:t>izlenmektedir</a:t>
            </a:r>
            <a:r>
              <a:rPr lang="en-US" sz="1200" b="0" i="1" dirty="0"/>
              <a:t>. </a:t>
            </a:r>
            <a:r>
              <a:rPr lang="en-US" sz="1200" i="1" dirty="0" err="1"/>
              <a:t>Tedarikçilerimizin</a:t>
            </a:r>
            <a:r>
              <a:rPr lang="en-US" sz="1200" b="0" i="1" dirty="0"/>
              <a:t> </a:t>
            </a:r>
            <a:r>
              <a:rPr lang="en-US" sz="1200" b="0" i="1" dirty="0" err="1"/>
              <a:t>sürdürülebilirlikle</a:t>
            </a:r>
            <a:r>
              <a:rPr lang="en-US" sz="1200" b="0" i="1" dirty="0"/>
              <a:t> </a:t>
            </a:r>
            <a:r>
              <a:rPr lang="en-US" sz="1200" b="0" i="1" dirty="0" err="1"/>
              <a:t>ilgili</a:t>
            </a:r>
            <a:r>
              <a:rPr lang="en-US" sz="1200" b="0" i="1" dirty="0"/>
              <a:t> </a:t>
            </a:r>
            <a:r>
              <a:rPr lang="en-US" sz="1200" b="0" i="1" dirty="0" err="1"/>
              <a:t>sertifikalarını</a:t>
            </a:r>
            <a:r>
              <a:rPr lang="en-US" sz="1200" b="0" i="1" dirty="0"/>
              <a:t>, </a:t>
            </a:r>
            <a:r>
              <a:rPr lang="en-US" sz="1200" b="0" i="1" dirty="0" err="1"/>
              <a:t>bilgi</a:t>
            </a:r>
            <a:r>
              <a:rPr lang="en-US" sz="1200" b="0" i="1" dirty="0"/>
              <a:t> </a:t>
            </a:r>
            <a:r>
              <a:rPr lang="en-US" sz="1200" b="0" i="1" dirty="0" err="1"/>
              <a:t>ve</a:t>
            </a:r>
            <a:r>
              <a:rPr lang="en-US" sz="1200" b="0" i="1" dirty="0"/>
              <a:t> </a:t>
            </a:r>
            <a:r>
              <a:rPr lang="en-US" sz="1200" b="0" i="1" dirty="0" err="1"/>
              <a:t>belgelerini</a:t>
            </a:r>
            <a:r>
              <a:rPr lang="en-US" sz="1200" b="0" i="1" dirty="0"/>
              <a:t> </a:t>
            </a:r>
            <a:r>
              <a:rPr lang="en-US" sz="1200" b="0" i="1" dirty="0" err="1"/>
              <a:t>kontrol</a:t>
            </a:r>
            <a:r>
              <a:rPr lang="en-US" sz="1200" b="0" i="1" dirty="0"/>
              <a:t> </a:t>
            </a:r>
            <a:r>
              <a:rPr lang="en-US" sz="1200" b="0" i="1" dirty="0" err="1"/>
              <a:t>etmekteyiz</a:t>
            </a:r>
            <a:r>
              <a:rPr lang="en-US" sz="1200" b="0" i="1" dirty="0"/>
              <a:t>.</a:t>
            </a:r>
          </a:p>
          <a:p>
            <a:pPr indent="-228600" defTabSz="914400">
              <a:lnSpc>
                <a:spcPct val="90000"/>
              </a:lnSpc>
              <a:spcAft>
                <a:spcPts val="800"/>
              </a:spcAft>
              <a:buClr>
                <a:schemeClr val="accent1"/>
              </a:buClr>
              <a:buSzPct val="100000"/>
              <a:buFont typeface="Arial" panose="020B0604020202020204" pitchFamily="34" charset="0"/>
              <a:buChar char="•"/>
            </a:pPr>
            <a:r>
              <a:rPr lang="en-US" sz="1200" b="1" i="1" dirty="0" err="1"/>
              <a:t>Yerel</a:t>
            </a:r>
            <a:r>
              <a:rPr lang="en-US" sz="1200" b="1" i="1" dirty="0"/>
              <a:t> </a:t>
            </a:r>
            <a:r>
              <a:rPr lang="en-US" sz="1200" b="1" i="1" dirty="0" err="1"/>
              <a:t>satın</a:t>
            </a:r>
            <a:r>
              <a:rPr lang="en-US" sz="1200" b="1" i="1" dirty="0"/>
              <a:t> alma:</a:t>
            </a:r>
            <a:r>
              <a:rPr lang="en-US" sz="1200" b="0" i="1" dirty="0"/>
              <a:t> </a:t>
            </a:r>
            <a:r>
              <a:rPr lang="en-US" sz="1200" b="0" i="1" dirty="0" err="1"/>
              <a:t>Otelimiz</a:t>
            </a:r>
            <a:r>
              <a:rPr lang="en-US" sz="1200" b="0" i="1" dirty="0"/>
              <a:t> mal </a:t>
            </a:r>
            <a:r>
              <a:rPr lang="en-US" sz="1200" b="0" i="1" dirty="0" err="1"/>
              <a:t>ve</a:t>
            </a:r>
            <a:r>
              <a:rPr lang="en-US" sz="1200" b="0" i="1" dirty="0"/>
              <a:t> </a:t>
            </a:r>
            <a:r>
              <a:rPr lang="en-US" sz="1200" b="0" i="1" dirty="0" err="1"/>
              <a:t>hizmet</a:t>
            </a:r>
            <a:r>
              <a:rPr lang="en-US" sz="1200" b="0" i="1" dirty="0"/>
              <a:t> </a:t>
            </a:r>
            <a:r>
              <a:rPr lang="en-US" sz="1200" b="0" i="1" dirty="0" err="1"/>
              <a:t>satın</a:t>
            </a:r>
            <a:r>
              <a:rPr lang="en-US" sz="1200" b="0" i="1" dirty="0"/>
              <a:t> </a:t>
            </a:r>
            <a:r>
              <a:rPr lang="en-US" sz="1200" b="0" i="1" dirty="0" err="1"/>
              <a:t>alırken</a:t>
            </a:r>
            <a:r>
              <a:rPr lang="en-US" sz="1200" b="0" i="1" dirty="0"/>
              <a:t> </a:t>
            </a:r>
            <a:r>
              <a:rPr lang="en-US" sz="1200" b="0" i="1" dirty="0" err="1"/>
              <a:t>kaliteli</a:t>
            </a:r>
            <a:r>
              <a:rPr lang="en-US" sz="1200" b="0" i="1" dirty="0"/>
              <a:t> </a:t>
            </a:r>
            <a:r>
              <a:rPr lang="en-US" sz="1200" b="0" i="1" dirty="0" err="1"/>
              <a:t>ve</a:t>
            </a:r>
            <a:r>
              <a:rPr lang="en-US" sz="1200" b="0" i="1" dirty="0"/>
              <a:t> </a:t>
            </a:r>
            <a:r>
              <a:rPr lang="en-US" sz="1200" b="0" i="1" dirty="0" err="1"/>
              <a:t>makul</a:t>
            </a:r>
            <a:r>
              <a:rPr lang="en-US" sz="1200" b="0" i="1" dirty="0"/>
              <a:t> </a:t>
            </a:r>
            <a:r>
              <a:rPr lang="en-US" sz="1200" b="0" i="1" dirty="0" err="1"/>
              <a:t>fiyatlı</a:t>
            </a:r>
            <a:r>
              <a:rPr lang="en-US" sz="1200" b="0" i="1" dirty="0"/>
              <a:t> </a:t>
            </a:r>
            <a:r>
              <a:rPr lang="en-US" sz="1200" b="0" i="1" dirty="0" err="1"/>
              <a:t>olması</a:t>
            </a:r>
            <a:r>
              <a:rPr lang="en-US" sz="1200" b="0" i="1" dirty="0"/>
              <a:t> </a:t>
            </a:r>
            <a:r>
              <a:rPr lang="en-US" sz="1200" b="0" i="1" dirty="0" err="1"/>
              <a:t>kaydıyla</a:t>
            </a:r>
            <a:r>
              <a:rPr lang="en-US" sz="1200" b="0" i="1" dirty="0"/>
              <a:t> </a:t>
            </a:r>
            <a:r>
              <a:rPr lang="en-US" sz="1200" b="0" i="1" dirty="0" err="1"/>
              <a:t>yerel</a:t>
            </a:r>
            <a:r>
              <a:rPr lang="en-US" sz="1200" b="0" i="1" dirty="0"/>
              <a:t> </a:t>
            </a:r>
            <a:r>
              <a:rPr lang="en-US" sz="1200" b="0" i="1" dirty="0" err="1"/>
              <a:t>tedarikçilere</a:t>
            </a:r>
            <a:r>
              <a:rPr lang="en-US" sz="1200" b="0" i="1" dirty="0"/>
              <a:t> </a:t>
            </a:r>
            <a:r>
              <a:rPr lang="en-US" sz="1200" b="0" i="1" dirty="0" err="1"/>
              <a:t>öncelik</a:t>
            </a:r>
            <a:r>
              <a:rPr lang="en-US" sz="1200" b="0" i="1" dirty="0"/>
              <a:t> </a:t>
            </a:r>
            <a:r>
              <a:rPr lang="en-US" sz="1200" b="0" i="1" dirty="0" err="1"/>
              <a:t>vermektedir</a:t>
            </a:r>
            <a:r>
              <a:rPr lang="en-US" sz="1200" b="0" i="1" dirty="0"/>
              <a:t>. Bu </a:t>
            </a:r>
            <a:r>
              <a:rPr lang="en-US" sz="1200" b="0" i="1" dirty="0" err="1"/>
              <a:t>nedenle</a:t>
            </a:r>
            <a:r>
              <a:rPr lang="en-US" sz="1200" b="0" i="1" dirty="0"/>
              <a:t> </a:t>
            </a:r>
            <a:r>
              <a:rPr lang="en-US" sz="1200" b="0" i="1" dirty="0" err="1"/>
              <a:t>tedarikçi</a:t>
            </a:r>
            <a:r>
              <a:rPr lang="en-US" sz="1200" b="0" i="1" dirty="0"/>
              <a:t> </a:t>
            </a:r>
            <a:r>
              <a:rPr lang="en-US" sz="1200" b="0" i="1" dirty="0" err="1"/>
              <a:t>listesini</a:t>
            </a:r>
            <a:r>
              <a:rPr lang="en-US" sz="1200" b="0" i="1" dirty="0"/>
              <a:t> </a:t>
            </a:r>
            <a:r>
              <a:rPr lang="en-US" sz="1200" b="0" i="1" dirty="0" err="1"/>
              <a:t>güncellemekte</a:t>
            </a:r>
            <a:r>
              <a:rPr lang="en-US" sz="1200" b="0" i="1" dirty="0"/>
              <a:t> </a:t>
            </a:r>
            <a:r>
              <a:rPr lang="en-US" sz="1200" b="0" i="1" dirty="0" err="1"/>
              <a:t>ve</a:t>
            </a:r>
            <a:r>
              <a:rPr lang="en-US" sz="1200" b="0" i="1" dirty="0"/>
              <a:t> </a:t>
            </a:r>
            <a:r>
              <a:rPr lang="en-US" sz="1200" b="0" i="1" dirty="0" err="1"/>
              <a:t>tedarikçilerini</a:t>
            </a:r>
            <a:r>
              <a:rPr lang="en-US" sz="1200" b="0" i="1" dirty="0"/>
              <a:t> </a:t>
            </a:r>
            <a:r>
              <a:rPr lang="en-US" sz="1200" b="0" i="1" dirty="0" err="1"/>
              <a:t>bilgilendirmektedir</a:t>
            </a:r>
            <a:r>
              <a:rPr lang="en-US" sz="1200" b="0" i="1" dirty="0"/>
              <a:t>. </a:t>
            </a:r>
            <a:r>
              <a:rPr lang="en-US" sz="1200" b="0" i="1" dirty="0" err="1"/>
              <a:t>Bölge</a:t>
            </a:r>
            <a:r>
              <a:rPr lang="en-US" sz="1200" b="0" i="1" dirty="0"/>
              <a:t> </a:t>
            </a:r>
            <a:r>
              <a:rPr lang="en-US" sz="1200" b="0" i="1" dirty="0" err="1"/>
              <a:t>halkından</a:t>
            </a:r>
            <a:r>
              <a:rPr lang="en-US" sz="1200" b="0" i="1" dirty="0"/>
              <a:t> </a:t>
            </a:r>
            <a:r>
              <a:rPr lang="en-US" sz="1200" b="0" i="1" dirty="0" err="1"/>
              <a:t>alınan</a:t>
            </a:r>
            <a:r>
              <a:rPr lang="en-US" sz="1200" b="0" i="1" dirty="0"/>
              <a:t> mal </a:t>
            </a:r>
            <a:r>
              <a:rPr lang="en-US" sz="1200" b="0" i="1" dirty="0" err="1"/>
              <a:t>ve</a:t>
            </a:r>
            <a:r>
              <a:rPr lang="en-US" sz="1200" b="0" i="1" dirty="0"/>
              <a:t> </a:t>
            </a:r>
            <a:r>
              <a:rPr lang="en-US" sz="1200" b="0" i="1" dirty="0" err="1"/>
              <a:t>hizmetlerin</a:t>
            </a:r>
            <a:r>
              <a:rPr lang="en-US" sz="1200" b="0" i="1" dirty="0"/>
              <a:t> </a:t>
            </a:r>
            <a:r>
              <a:rPr lang="en-US" sz="1200" b="0" i="1" dirty="0" err="1"/>
              <a:t>oranı</a:t>
            </a:r>
            <a:r>
              <a:rPr lang="en-US" sz="1200" b="0" i="1" dirty="0"/>
              <a:t> </a:t>
            </a:r>
            <a:r>
              <a:rPr lang="en-US" sz="1200" b="0" i="1" dirty="0" err="1"/>
              <a:t>ölçülmektedir</a:t>
            </a:r>
            <a:r>
              <a:rPr lang="en-US" sz="1200" b="0" i="1" dirty="0"/>
              <a:t>.</a:t>
            </a:r>
          </a:p>
          <a:p>
            <a:pPr indent="-228600" defTabSz="914400">
              <a:lnSpc>
                <a:spcPct val="90000"/>
              </a:lnSpc>
              <a:spcAft>
                <a:spcPts val="800"/>
              </a:spcAft>
              <a:buClr>
                <a:schemeClr val="accent1"/>
              </a:buClr>
              <a:buSzPct val="100000"/>
              <a:buFont typeface="Arial" panose="020B0604020202020204" pitchFamily="34" charset="0"/>
              <a:buChar char="•"/>
            </a:pPr>
            <a:r>
              <a:rPr lang="en-US" sz="1200" b="1" i="1" dirty="0" err="1"/>
              <a:t>Çevreye</a:t>
            </a:r>
            <a:r>
              <a:rPr lang="en-US" sz="1200" b="1" i="1" dirty="0"/>
              <a:t> </a:t>
            </a:r>
            <a:r>
              <a:rPr lang="en-US" sz="1200" b="1" i="1" dirty="0" err="1"/>
              <a:t>duyarlı</a:t>
            </a:r>
            <a:r>
              <a:rPr lang="en-US" sz="1200" b="1" i="1" dirty="0"/>
              <a:t> </a:t>
            </a:r>
            <a:r>
              <a:rPr lang="en-US" sz="1200" b="1" i="1" dirty="0" err="1"/>
              <a:t>satın</a:t>
            </a:r>
            <a:r>
              <a:rPr lang="en-US" sz="1200" b="1" i="1" dirty="0"/>
              <a:t> alma</a:t>
            </a:r>
            <a:r>
              <a:rPr lang="en-US" sz="1200" b="0" i="1" dirty="0"/>
              <a:t>: </a:t>
            </a:r>
            <a:r>
              <a:rPr lang="en-US" sz="1200" b="0" i="1" dirty="0" err="1"/>
              <a:t>Otelimiz</a:t>
            </a:r>
            <a:r>
              <a:rPr lang="en-US" sz="1200" b="0" i="1" dirty="0"/>
              <a:t> </a:t>
            </a:r>
            <a:r>
              <a:rPr lang="en-US" sz="1200" b="0" i="1" dirty="0" err="1"/>
              <a:t>satın</a:t>
            </a:r>
            <a:r>
              <a:rPr lang="en-US" sz="1200" b="0" i="1" dirty="0"/>
              <a:t> </a:t>
            </a:r>
            <a:r>
              <a:rPr lang="en-US" sz="1200" b="0" i="1" dirty="0" err="1"/>
              <a:t>alımda</a:t>
            </a:r>
            <a:r>
              <a:rPr lang="en-US" sz="1200" b="0" i="1" dirty="0"/>
              <a:t> </a:t>
            </a:r>
            <a:r>
              <a:rPr lang="en-US" sz="1200" b="0" i="1" dirty="0" err="1"/>
              <a:t>çevreye</a:t>
            </a:r>
            <a:r>
              <a:rPr lang="en-US" sz="1200" b="0" i="1" dirty="0"/>
              <a:t> </a:t>
            </a:r>
            <a:r>
              <a:rPr lang="en-US" sz="1200" b="0" i="1" dirty="0" err="1"/>
              <a:t>duyarlı</a:t>
            </a:r>
            <a:r>
              <a:rPr lang="en-US" sz="1200" b="0" i="1" dirty="0"/>
              <a:t> </a:t>
            </a:r>
            <a:r>
              <a:rPr lang="en-US" sz="1200" b="0" i="1" dirty="0" err="1"/>
              <a:t>bir</a:t>
            </a:r>
            <a:r>
              <a:rPr lang="en-US" sz="1200" b="0" i="1" dirty="0"/>
              <a:t> </a:t>
            </a:r>
            <a:r>
              <a:rPr lang="en-US" sz="1200" b="0" i="1" dirty="0" err="1"/>
              <a:t>politika</a:t>
            </a:r>
            <a:r>
              <a:rPr lang="en-US" sz="1200" b="0" i="1" dirty="0"/>
              <a:t> </a:t>
            </a:r>
            <a:r>
              <a:rPr lang="en-US" sz="1200" b="0" i="1" dirty="0" err="1"/>
              <a:t>izlemektedir</a:t>
            </a:r>
            <a:r>
              <a:rPr lang="en-US" sz="1200" b="0" i="1" dirty="0"/>
              <a:t>, </a:t>
            </a:r>
            <a:r>
              <a:rPr lang="en-US" sz="1200" b="0" i="1" dirty="0" err="1"/>
              <a:t>gıda</a:t>
            </a:r>
            <a:r>
              <a:rPr lang="en-US" sz="1200" b="0" i="1" dirty="0"/>
              <a:t> </a:t>
            </a:r>
            <a:r>
              <a:rPr lang="en-US" sz="1200" b="0" i="1" dirty="0" err="1"/>
              <a:t>ve</a:t>
            </a:r>
            <a:r>
              <a:rPr lang="en-US" sz="1200" b="0" i="1" dirty="0"/>
              <a:t> </a:t>
            </a:r>
            <a:r>
              <a:rPr lang="en-US" sz="1200" b="0" i="1" dirty="0" err="1"/>
              <a:t>katı</a:t>
            </a:r>
            <a:r>
              <a:rPr lang="en-US" sz="1200" b="0" i="1" dirty="0"/>
              <a:t> </a:t>
            </a:r>
            <a:r>
              <a:rPr lang="en-US" sz="1200" b="0" i="1" dirty="0" err="1"/>
              <a:t>atığı</a:t>
            </a:r>
            <a:r>
              <a:rPr lang="en-US" sz="1200" b="0" i="1" dirty="0"/>
              <a:t> </a:t>
            </a:r>
            <a:r>
              <a:rPr lang="en-US" sz="1200" b="0" i="1" dirty="0" err="1"/>
              <a:t>azaltmak</a:t>
            </a:r>
            <a:r>
              <a:rPr lang="en-US" sz="1200" b="0" i="1" dirty="0"/>
              <a:t> </a:t>
            </a:r>
            <a:r>
              <a:rPr lang="en-US" sz="1200" b="0" i="1" dirty="0" err="1"/>
              <a:t>üzere</a:t>
            </a:r>
            <a:r>
              <a:rPr lang="en-US" sz="1200" b="0" i="1" dirty="0"/>
              <a:t> </a:t>
            </a:r>
            <a:r>
              <a:rPr lang="en-US" sz="1200" b="0" i="1" dirty="0" err="1"/>
              <a:t>verimli</a:t>
            </a:r>
            <a:r>
              <a:rPr lang="en-US" sz="1200" b="0" i="1" dirty="0"/>
              <a:t> </a:t>
            </a:r>
            <a:r>
              <a:rPr lang="en-US" sz="1200" b="0" i="1" dirty="0" err="1"/>
              <a:t>satın</a:t>
            </a:r>
            <a:r>
              <a:rPr lang="en-US" sz="1200" b="0" i="1" dirty="0"/>
              <a:t> </a:t>
            </a:r>
            <a:r>
              <a:rPr lang="en-US" sz="1600" b="0" i="1" dirty="0"/>
              <a:t>alma</a:t>
            </a:r>
            <a:r>
              <a:rPr lang="en-US" sz="1200" b="0" i="1" dirty="0"/>
              <a:t>, </a:t>
            </a:r>
            <a:r>
              <a:rPr lang="en-US" sz="1200" b="0" i="1" dirty="0" err="1"/>
              <a:t>enerji</a:t>
            </a:r>
            <a:r>
              <a:rPr lang="en-US" sz="1200" b="0" i="1" dirty="0"/>
              <a:t> </a:t>
            </a:r>
            <a:r>
              <a:rPr lang="en-US" sz="1200" b="0" i="1" dirty="0" err="1"/>
              <a:t>tasarrufu</a:t>
            </a:r>
            <a:r>
              <a:rPr lang="en-US" sz="1200" b="0" i="1" dirty="0"/>
              <a:t> </a:t>
            </a:r>
            <a:r>
              <a:rPr lang="en-US" sz="1200" b="0" i="1" dirty="0" err="1"/>
              <a:t>ve</a:t>
            </a:r>
            <a:r>
              <a:rPr lang="en-US" sz="1200" b="0" i="1" dirty="0"/>
              <a:t> </a:t>
            </a:r>
            <a:r>
              <a:rPr lang="en-US" sz="1200" b="0" i="1" dirty="0" err="1"/>
              <a:t>su</a:t>
            </a:r>
            <a:r>
              <a:rPr lang="en-US" sz="1200" b="0" i="1" dirty="0"/>
              <a:t> </a:t>
            </a:r>
            <a:r>
              <a:rPr lang="en-US" sz="1200" b="0" i="1" dirty="0" err="1"/>
              <a:t>tasarrufuna</a:t>
            </a:r>
            <a:r>
              <a:rPr lang="en-US" sz="1200" b="0" i="1" dirty="0"/>
              <a:t> </a:t>
            </a:r>
            <a:r>
              <a:rPr lang="en-US" sz="1200" b="0" i="1" dirty="0" err="1"/>
              <a:t>önem</a:t>
            </a:r>
            <a:r>
              <a:rPr lang="en-US" sz="1200" b="0" i="1" dirty="0"/>
              <a:t> </a:t>
            </a:r>
            <a:r>
              <a:rPr lang="en-US" sz="1200" b="0" i="1" dirty="0" err="1"/>
              <a:t>vermektedir</a:t>
            </a:r>
            <a:r>
              <a:rPr lang="en-US" sz="1200" b="0" i="1" dirty="0"/>
              <a:t>.</a:t>
            </a:r>
          </a:p>
          <a:p>
            <a:pPr indent="-228600" defTabSz="914400">
              <a:lnSpc>
                <a:spcPct val="90000"/>
              </a:lnSpc>
              <a:spcAft>
                <a:spcPts val="800"/>
              </a:spcAft>
              <a:buClr>
                <a:schemeClr val="accent1"/>
              </a:buClr>
              <a:buSzPct val="100000"/>
              <a:buFont typeface="Arial" panose="020B0604020202020204" pitchFamily="34" charset="0"/>
              <a:buChar char="•"/>
            </a:pPr>
            <a:r>
              <a:rPr lang="en-US" sz="1200" b="0" i="1" dirty="0" err="1"/>
              <a:t>Otelimiz</a:t>
            </a:r>
            <a:r>
              <a:rPr lang="en-US" sz="1200" b="0" i="1" dirty="0"/>
              <a:t>, </a:t>
            </a:r>
            <a:r>
              <a:rPr lang="en-US" sz="1200" b="0" i="1" dirty="0" err="1"/>
              <a:t>satın</a:t>
            </a:r>
            <a:r>
              <a:rPr lang="en-US" sz="1200" b="0" i="1" dirty="0"/>
              <a:t> </a:t>
            </a:r>
            <a:r>
              <a:rPr lang="en-US" sz="1200" b="0" i="1" dirty="0" err="1"/>
              <a:t>alımlarında</a:t>
            </a:r>
            <a:r>
              <a:rPr lang="en-US" sz="1200" b="0" i="1" dirty="0"/>
              <a:t> </a:t>
            </a:r>
            <a:r>
              <a:rPr lang="en-US" sz="1200" b="0" i="1" dirty="0" err="1"/>
              <a:t>çevreye</a:t>
            </a:r>
            <a:r>
              <a:rPr lang="en-US" sz="1200" b="0" i="1" dirty="0"/>
              <a:t> </a:t>
            </a:r>
            <a:r>
              <a:rPr lang="en-US" sz="1200" b="0" i="1" dirty="0" err="1"/>
              <a:t>duyarlı</a:t>
            </a:r>
            <a:r>
              <a:rPr lang="en-US" sz="1200" b="0" i="1" dirty="0"/>
              <a:t> </a:t>
            </a:r>
            <a:r>
              <a:rPr lang="en-US" sz="1200" b="0" i="1" dirty="0" err="1"/>
              <a:t>ürünlere</a:t>
            </a:r>
            <a:r>
              <a:rPr lang="en-US" sz="1200" b="0" i="1" dirty="0"/>
              <a:t> (</a:t>
            </a:r>
            <a:r>
              <a:rPr lang="en-US" sz="1200" b="0" i="1" dirty="0" err="1"/>
              <a:t>çevre</a:t>
            </a:r>
            <a:r>
              <a:rPr lang="en-US" sz="1200" b="0" i="1" dirty="0"/>
              <a:t> </a:t>
            </a:r>
            <a:r>
              <a:rPr lang="en-US" sz="1200" b="0" i="1" dirty="0" err="1"/>
              <a:t>etiketli</a:t>
            </a:r>
            <a:r>
              <a:rPr lang="en-US" sz="1200" b="0" i="1" dirty="0"/>
              <a:t> </a:t>
            </a:r>
            <a:r>
              <a:rPr lang="en-US" sz="1200" b="0" i="1" dirty="0" err="1"/>
              <a:t>ürünlere</a:t>
            </a:r>
            <a:r>
              <a:rPr lang="en-US" sz="1200" b="0" i="1" dirty="0"/>
              <a:t>) </a:t>
            </a:r>
            <a:r>
              <a:rPr lang="en-US" sz="1200" b="0" i="1" dirty="0" err="1"/>
              <a:t>öncelik</a:t>
            </a:r>
            <a:r>
              <a:rPr lang="en-US" sz="1200" b="0" i="1" dirty="0"/>
              <a:t> </a:t>
            </a:r>
            <a:r>
              <a:rPr lang="en-US" sz="1200" b="0" i="1" dirty="0" err="1"/>
              <a:t>vermektedir</a:t>
            </a:r>
            <a:r>
              <a:rPr lang="en-US" sz="1200" b="0" i="1" dirty="0"/>
              <a:t>. </a:t>
            </a:r>
            <a:r>
              <a:rPr lang="en-US" sz="1200" b="0" i="1" dirty="0" err="1"/>
              <a:t>Satın</a:t>
            </a:r>
            <a:r>
              <a:rPr lang="en-US" sz="1200" b="0" i="1" dirty="0"/>
              <a:t> </a:t>
            </a:r>
            <a:r>
              <a:rPr lang="en-US" sz="1200" b="0" i="1" dirty="0" err="1"/>
              <a:t>alınacak</a:t>
            </a:r>
            <a:r>
              <a:rPr lang="en-US" sz="1200" b="0" i="1" dirty="0"/>
              <a:t> </a:t>
            </a:r>
            <a:r>
              <a:rPr lang="en-US" sz="1200" b="0" i="1" dirty="0" err="1"/>
              <a:t>ürün</a:t>
            </a:r>
            <a:r>
              <a:rPr lang="en-US" sz="1200" b="0" i="1" dirty="0"/>
              <a:t> </a:t>
            </a:r>
            <a:r>
              <a:rPr lang="en-US" sz="1200" b="0" i="1" dirty="0" err="1"/>
              <a:t>grubunda</a:t>
            </a:r>
            <a:r>
              <a:rPr lang="en-US" sz="1200" b="0" i="1" dirty="0"/>
              <a:t> </a:t>
            </a:r>
            <a:r>
              <a:rPr lang="en-US" sz="1200" b="0" i="1" dirty="0" err="1"/>
              <a:t>çevre</a:t>
            </a:r>
            <a:r>
              <a:rPr lang="en-US" sz="1200" b="0" i="1" dirty="0"/>
              <a:t> </a:t>
            </a:r>
            <a:r>
              <a:rPr lang="en-US" sz="1200" b="0" i="1" dirty="0" err="1"/>
              <a:t>etiketli</a:t>
            </a:r>
            <a:r>
              <a:rPr lang="en-US" sz="1200" b="0" i="1" dirty="0"/>
              <a:t> </a:t>
            </a:r>
            <a:r>
              <a:rPr lang="en-US" sz="1200" b="0" i="1" dirty="0" err="1"/>
              <a:t>ürünler</a:t>
            </a:r>
            <a:r>
              <a:rPr lang="en-US" sz="1200" b="0" i="1" dirty="0"/>
              <a:t> </a:t>
            </a:r>
            <a:r>
              <a:rPr lang="en-US" sz="1200" b="0" i="1" dirty="0" err="1"/>
              <a:t>yoksa</a:t>
            </a:r>
            <a:r>
              <a:rPr lang="en-US" sz="1200" b="0" i="1" dirty="0"/>
              <a:t> </a:t>
            </a:r>
            <a:r>
              <a:rPr lang="en-US" sz="1200" b="0" i="1" dirty="0" err="1"/>
              <a:t>ilgili</a:t>
            </a:r>
            <a:r>
              <a:rPr lang="en-US" sz="1200" b="0" i="1" dirty="0"/>
              <a:t> </a:t>
            </a:r>
            <a:r>
              <a:rPr lang="en-US" sz="1200" b="0" i="1" dirty="0" err="1"/>
              <a:t>ürünlerini</a:t>
            </a:r>
            <a:r>
              <a:rPr lang="en-US" sz="1200" b="0" i="1" dirty="0"/>
              <a:t>, </a:t>
            </a:r>
            <a:r>
              <a:rPr lang="en-US" sz="1200" b="0" i="1" dirty="0" err="1"/>
              <a:t>üretimi</a:t>
            </a:r>
            <a:r>
              <a:rPr lang="en-US" sz="1200" b="0" i="1" dirty="0"/>
              <a:t> </a:t>
            </a:r>
            <a:r>
              <a:rPr lang="en-US" sz="1200" b="0" i="1" dirty="0" err="1"/>
              <a:t>ve</a:t>
            </a:r>
            <a:r>
              <a:rPr lang="en-US" sz="1200" b="0" i="1" dirty="0"/>
              <a:t> </a:t>
            </a:r>
            <a:r>
              <a:rPr lang="en-US" sz="1200" b="0" i="1" dirty="0" err="1"/>
              <a:t>diğer</a:t>
            </a:r>
            <a:r>
              <a:rPr lang="en-US" sz="1200" b="0" i="1" dirty="0"/>
              <a:t> </a:t>
            </a:r>
            <a:r>
              <a:rPr lang="en-US" sz="1200" b="0" i="1" dirty="0" err="1"/>
              <a:t>tüm</a:t>
            </a:r>
            <a:r>
              <a:rPr lang="en-US" sz="1200" b="0" i="1" dirty="0"/>
              <a:t> </a:t>
            </a:r>
            <a:r>
              <a:rPr lang="en-US" sz="1200" b="0" i="1" dirty="0" err="1"/>
              <a:t>süreçleri</a:t>
            </a:r>
            <a:r>
              <a:rPr lang="en-US" sz="1200" b="0" i="1" dirty="0"/>
              <a:t> </a:t>
            </a:r>
            <a:r>
              <a:rPr lang="en-US" sz="1200" b="0" i="1" dirty="0" err="1"/>
              <a:t>çevreye</a:t>
            </a:r>
            <a:r>
              <a:rPr lang="en-US" sz="1200" b="0" i="1" dirty="0"/>
              <a:t> </a:t>
            </a:r>
            <a:r>
              <a:rPr lang="en-US" sz="1200" b="0" i="1" dirty="0" err="1"/>
              <a:t>zarar</a:t>
            </a:r>
            <a:r>
              <a:rPr lang="en-US" sz="1200" b="0" i="1" dirty="0"/>
              <a:t> </a:t>
            </a:r>
            <a:r>
              <a:rPr lang="en-US" sz="1200" b="0" i="1" dirty="0" err="1"/>
              <a:t>vermeyen</a:t>
            </a:r>
            <a:r>
              <a:rPr lang="en-US" sz="1200" b="0" i="1" dirty="0"/>
              <a:t> </a:t>
            </a:r>
            <a:r>
              <a:rPr lang="en-US" sz="1200" b="0" i="1" dirty="0" err="1"/>
              <a:t>tedarikçi</a:t>
            </a:r>
            <a:r>
              <a:rPr lang="en-US" sz="1200" b="0" i="1" dirty="0"/>
              <a:t> </a:t>
            </a:r>
            <a:r>
              <a:rPr lang="en-US" sz="1200" b="0" i="1" dirty="0" err="1"/>
              <a:t>ve</a:t>
            </a:r>
            <a:r>
              <a:rPr lang="en-US" sz="1200" b="0" i="1" dirty="0"/>
              <a:t> </a:t>
            </a:r>
            <a:r>
              <a:rPr lang="en-US" sz="1200" b="0" i="1" dirty="0" err="1"/>
              <a:t>üreticilerden</a:t>
            </a:r>
            <a:r>
              <a:rPr lang="en-US" sz="1200" b="0" i="1" dirty="0"/>
              <a:t> </a:t>
            </a:r>
            <a:r>
              <a:rPr lang="en-US" sz="1200" b="0" i="1" dirty="0" err="1"/>
              <a:t>seçer</a:t>
            </a:r>
            <a:r>
              <a:rPr lang="en-US" sz="1200" b="0" i="1" dirty="0"/>
              <a:t>.</a:t>
            </a:r>
          </a:p>
          <a:p>
            <a:pPr indent="-228600" defTabSz="914400">
              <a:lnSpc>
                <a:spcPct val="90000"/>
              </a:lnSpc>
              <a:spcAft>
                <a:spcPts val="800"/>
              </a:spcAft>
              <a:buClr>
                <a:schemeClr val="accent1"/>
              </a:buClr>
              <a:buSzPct val="100000"/>
              <a:buFont typeface="Arial" panose="020B0604020202020204" pitchFamily="34" charset="0"/>
              <a:buChar char="•"/>
            </a:pPr>
            <a:r>
              <a:rPr lang="en-US" sz="1200" b="0" i="1" dirty="0" err="1"/>
              <a:t>Ahşap</a:t>
            </a:r>
            <a:r>
              <a:rPr lang="en-US" sz="1200" b="0" i="1" dirty="0"/>
              <a:t>, </a:t>
            </a:r>
            <a:r>
              <a:rPr lang="en-US" sz="1200" b="0" i="1" dirty="0" err="1"/>
              <a:t>balık</a:t>
            </a:r>
            <a:r>
              <a:rPr lang="en-US" sz="1200" b="0" i="1" dirty="0"/>
              <a:t>, </a:t>
            </a:r>
            <a:r>
              <a:rPr lang="en-US" sz="1200" b="0" i="1" dirty="0" err="1"/>
              <a:t>kâğıt</a:t>
            </a:r>
            <a:r>
              <a:rPr lang="en-US" sz="1200" b="0" i="1" dirty="0"/>
              <a:t> </a:t>
            </a:r>
            <a:r>
              <a:rPr lang="en-US" sz="1200" b="0" i="1" dirty="0" err="1"/>
              <a:t>ve</a:t>
            </a:r>
            <a:r>
              <a:rPr lang="en-US" sz="1200" b="0" i="1" dirty="0"/>
              <a:t> </a:t>
            </a:r>
            <a:r>
              <a:rPr lang="en-US" sz="1200" b="0" i="1" dirty="0" err="1"/>
              <a:t>diğer</a:t>
            </a:r>
            <a:r>
              <a:rPr lang="en-US" sz="1200" b="0" i="1" dirty="0"/>
              <a:t> </a:t>
            </a:r>
            <a:r>
              <a:rPr lang="en-US" sz="1200" b="0" i="1" dirty="0" err="1"/>
              <a:t>gıdalar</a:t>
            </a:r>
            <a:r>
              <a:rPr lang="en-US" sz="1200" b="0" i="1" dirty="0"/>
              <a:t> </a:t>
            </a:r>
            <a:r>
              <a:rPr lang="en-US" sz="1200" b="0" i="1" dirty="0" err="1"/>
              <a:t>için</a:t>
            </a:r>
            <a:r>
              <a:rPr lang="en-US" sz="1200" b="0" i="1" dirty="0"/>
              <a:t> </a:t>
            </a:r>
            <a:r>
              <a:rPr lang="en-US" sz="1200" b="0" i="1" dirty="0" err="1"/>
              <a:t>çevre</a:t>
            </a:r>
            <a:r>
              <a:rPr lang="en-US" sz="1200" b="0" i="1" dirty="0"/>
              <a:t> </a:t>
            </a:r>
            <a:r>
              <a:rPr lang="en-US" sz="1200" b="0" i="1" dirty="0" err="1"/>
              <a:t>sertifikalı</a:t>
            </a:r>
            <a:r>
              <a:rPr lang="en-US" sz="1200" b="0" i="1" dirty="0"/>
              <a:t> (FSC, MSC, AB-</a:t>
            </a:r>
            <a:r>
              <a:rPr lang="en-US" sz="1200" b="0" i="1" dirty="0" err="1"/>
              <a:t>EcoLabel</a:t>
            </a:r>
            <a:r>
              <a:rPr lang="en-US" sz="1200" b="0" i="1" dirty="0"/>
              <a:t>, vb.) </a:t>
            </a:r>
            <a:r>
              <a:rPr lang="en-US" sz="1200" b="0" i="1" dirty="0" err="1"/>
              <a:t>veya</a:t>
            </a:r>
            <a:r>
              <a:rPr lang="en-US" sz="1200" b="0" i="1" dirty="0"/>
              <a:t> </a:t>
            </a:r>
            <a:r>
              <a:rPr lang="en-US" sz="1200" b="0" i="1" dirty="0" err="1"/>
              <a:t>kaynağı</a:t>
            </a:r>
            <a:r>
              <a:rPr lang="en-US" sz="1200" b="0" i="1" dirty="0"/>
              <a:t> </a:t>
            </a:r>
            <a:r>
              <a:rPr lang="en-US" sz="1200" b="0" i="1" dirty="0" err="1"/>
              <a:t>takip</a:t>
            </a:r>
            <a:r>
              <a:rPr lang="en-US" sz="1200" b="0" i="1" dirty="0"/>
              <a:t> </a:t>
            </a:r>
            <a:r>
              <a:rPr lang="en-US" sz="1200" b="0" i="1" dirty="0" err="1"/>
              <a:t>edilebilen</a:t>
            </a:r>
            <a:r>
              <a:rPr lang="en-US" sz="1200" b="0" i="1" dirty="0"/>
              <a:t> </a:t>
            </a:r>
            <a:r>
              <a:rPr lang="en-US" sz="1200" b="0" i="1" dirty="0" err="1"/>
              <a:t>ürünler</a:t>
            </a:r>
            <a:r>
              <a:rPr lang="en-US" sz="1200" b="0" i="1" dirty="0"/>
              <a:t> </a:t>
            </a:r>
            <a:r>
              <a:rPr lang="en-US" sz="1200" b="0" i="1" dirty="0" err="1"/>
              <a:t>tercih</a:t>
            </a:r>
            <a:r>
              <a:rPr lang="en-US" sz="1200" b="0" i="1" dirty="0"/>
              <a:t> </a:t>
            </a:r>
            <a:r>
              <a:rPr lang="en-US" sz="1200" b="0" i="1" dirty="0" err="1"/>
              <a:t>edilmektedir</a:t>
            </a:r>
            <a:r>
              <a:rPr lang="en-US" sz="1200" b="0" i="1" dirty="0"/>
              <a:t>.</a:t>
            </a:r>
          </a:p>
          <a:p>
            <a:pPr indent="-228600" defTabSz="914400">
              <a:lnSpc>
                <a:spcPct val="90000"/>
              </a:lnSpc>
              <a:spcAft>
                <a:spcPts val="100"/>
              </a:spcAft>
              <a:buClr>
                <a:schemeClr val="accent1"/>
              </a:buClr>
              <a:buSzPct val="100000"/>
              <a:buFont typeface="Arial" panose="020B0604020202020204" pitchFamily="34" charset="0"/>
              <a:buChar char="•"/>
            </a:pPr>
            <a:r>
              <a:rPr lang="en-US" sz="1200" b="1" i="1" dirty="0" err="1"/>
              <a:t>Verimli</a:t>
            </a:r>
            <a:r>
              <a:rPr lang="en-US" sz="1200" b="1" i="1" dirty="0"/>
              <a:t> </a:t>
            </a:r>
            <a:r>
              <a:rPr lang="en-US" sz="1200" b="1" i="1" dirty="0" err="1"/>
              <a:t>satın</a:t>
            </a:r>
            <a:r>
              <a:rPr lang="en-US" sz="1200" b="1" i="1" dirty="0"/>
              <a:t> alma</a:t>
            </a:r>
            <a:r>
              <a:rPr lang="en-US" sz="1200" b="0" i="1" dirty="0"/>
              <a:t>: </a:t>
            </a:r>
            <a:r>
              <a:rPr lang="en-US" sz="1200" b="0" i="1" dirty="0" err="1"/>
              <a:t>Satın</a:t>
            </a:r>
            <a:r>
              <a:rPr lang="en-US" sz="1200" b="0" i="1" dirty="0"/>
              <a:t> alma </a:t>
            </a:r>
            <a:r>
              <a:rPr lang="en-US" sz="1200" b="0" i="1" dirty="0" err="1"/>
              <a:t>politikamız</a:t>
            </a:r>
            <a:r>
              <a:rPr lang="en-US" sz="1200" b="0" i="1" dirty="0"/>
              <a:t>, </a:t>
            </a:r>
            <a:r>
              <a:rPr lang="en-US" sz="1200" b="0" i="1" dirty="0" err="1"/>
              <a:t>yeniden</a:t>
            </a:r>
            <a:r>
              <a:rPr lang="en-US" sz="1200" b="0" i="1" dirty="0"/>
              <a:t> </a:t>
            </a:r>
            <a:r>
              <a:rPr lang="en-US" sz="1200" b="0" i="1" dirty="0" err="1"/>
              <a:t>kullanılabilir</a:t>
            </a:r>
            <a:r>
              <a:rPr lang="en-US" sz="1200" b="0" i="1" dirty="0"/>
              <a:t>, </a:t>
            </a:r>
            <a:r>
              <a:rPr lang="en-US" sz="1200" b="0" i="1" dirty="0" err="1"/>
              <a:t>iade</a:t>
            </a:r>
            <a:r>
              <a:rPr lang="en-US" sz="1200" b="0" i="1" dirty="0"/>
              <a:t> </a:t>
            </a:r>
            <a:r>
              <a:rPr lang="en-US" sz="1200" b="0" i="1" dirty="0" err="1"/>
              <a:t>edilebilir</a:t>
            </a:r>
            <a:r>
              <a:rPr lang="en-US" sz="1200" b="0" i="1" dirty="0"/>
              <a:t> </a:t>
            </a:r>
            <a:r>
              <a:rPr lang="en-US" sz="1200" b="0" i="1" dirty="0" err="1"/>
              <a:t>ve</a:t>
            </a:r>
            <a:r>
              <a:rPr lang="en-US" sz="1200" b="0" i="1" dirty="0"/>
              <a:t> </a:t>
            </a:r>
            <a:r>
              <a:rPr lang="en-US" sz="1200" b="0" i="1" dirty="0" err="1"/>
              <a:t>geri</a:t>
            </a:r>
            <a:r>
              <a:rPr lang="en-US" sz="1200" b="0" i="1" dirty="0"/>
              <a:t> </a:t>
            </a:r>
            <a:r>
              <a:rPr lang="en-US" sz="1200" b="0" i="1" dirty="0" err="1"/>
              <a:t>dönüştürülmüş</a:t>
            </a:r>
            <a:r>
              <a:rPr lang="en-US" sz="1200" b="0" i="1" dirty="0"/>
              <a:t> </a:t>
            </a:r>
            <a:r>
              <a:rPr lang="en-US" sz="1200" b="0" i="1" dirty="0" err="1"/>
              <a:t>malları</a:t>
            </a:r>
            <a:r>
              <a:rPr lang="en-US" sz="1200" b="0" i="1" dirty="0"/>
              <a:t> </a:t>
            </a:r>
            <a:r>
              <a:rPr lang="en-US" sz="1200" b="0" i="1" dirty="0" err="1"/>
              <a:t>tercih</a:t>
            </a:r>
            <a:r>
              <a:rPr lang="en-US" sz="1200" b="0" i="1" dirty="0"/>
              <a:t> </a:t>
            </a:r>
            <a:r>
              <a:rPr lang="en-US" sz="1200" b="0" i="1" dirty="0" err="1"/>
              <a:t>etmektedir</a:t>
            </a:r>
            <a:endParaRPr lang="en-US" sz="1200" dirty="0"/>
          </a:p>
        </p:txBody>
      </p:sp>
      <p:sp>
        <p:nvSpPr>
          <p:cNvPr id="47" name="Rectangle 42">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66660" y="0"/>
            <a:ext cx="1577340" cy="6858000"/>
          </a:xfrm>
          <a:prstGeom prst="rect">
            <a:avLst/>
          </a:prstGeom>
          <a:solidFill>
            <a:srgbClr val="5A6A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8" name="Oval 47">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97138" y="2357641"/>
            <a:ext cx="2167815" cy="2167815"/>
          </a:xfrm>
          <a:prstGeom prst="ellipse">
            <a:avLst/>
          </a:prstGeom>
          <a:solidFill>
            <a:srgbClr val="FFFFFF"/>
          </a:solidFill>
          <a:ln w="22225">
            <a:solidFill>
              <a:srgbClr val="61B1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3" name="Resim 2" descr="taşımak, nakletmek, harita, el arabası içeren bir resim&#10;&#10;Açıklama otomatik olarak oluşturuldu">
            <a:extLst>
              <a:ext uri="{FF2B5EF4-FFF2-40B4-BE49-F238E27FC236}">
                <a16:creationId xmlns:a16="http://schemas.microsoft.com/office/drawing/2014/main" id="{07F1D3D8-4AED-27BE-0155-2496C32AC66B}"/>
              </a:ext>
            </a:extLst>
          </p:cNvPr>
          <p:cNvPicPr>
            <a:picLocks noChangeAspect="1"/>
          </p:cNvPicPr>
          <p:nvPr/>
        </p:nvPicPr>
        <p:blipFill>
          <a:blip r:embed="rId2">
            <a:alphaModFix/>
            <a:extLst>
              <a:ext uri="{28A0092B-C50C-407E-A947-70E740481C1C}">
                <a14:useLocalDpi xmlns:a14="http://schemas.microsoft.com/office/drawing/2010/main" val="0"/>
              </a:ext>
            </a:extLst>
          </a:blip>
          <a:srcRect l="20740" r="23171" b="2"/>
          <a:stretch/>
        </p:blipFill>
        <p:spPr>
          <a:xfrm>
            <a:off x="6598028" y="2461923"/>
            <a:ext cx="1937263" cy="1934153"/>
          </a:xfrm>
          <a:custGeom>
            <a:avLst/>
            <a:gdLst/>
            <a:ahLst/>
            <a:cxnLst/>
            <a:rect l="l" t="t" r="r" b="b"/>
            <a:pathLst>
              <a:path w="6057610" h="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effectLst>
            <a:softEdge rad="0"/>
          </a:effectLst>
        </p:spPr>
      </p:pic>
    </p:spTree>
    <p:extLst>
      <p:ext uri="{BB962C8B-B14F-4D97-AF65-F5344CB8AC3E}">
        <p14:creationId xmlns:p14="http://schemas.microsoft.com/office/powerpoint/2010/main" val="22583064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8A7CACC-9E03-2347-9F03-8B1349AF5A82}"/>
            </a:ext>
          </a:extLst>
        </p:cNvPr>
        <p:cNvGrpSpPr/>
        <p:nvPr/>
      </p:nvGrpSpPr>
      <p:grpSpPr>
        <a:xfrm>
          <a:off x="0" y="0"/>
          <a:ext cx="0" cy="0"/>
          <a:chOff x="0" y="0"/>
          <a:chExt cx="0" cy="0"/>
        </a:xfrm>
      </p:grpSpPr>
      <p:sp>
        <p:nvSpPr>
          <p:cNvPr id="7" name="Başlık 6">
            <a:extLst>
              <a:ext uri="{FF2B5EF4-FFF2-40B4-BE49-F238E27FC236}">
                <a16:creationId xmlns:a16="http://schemas.microsoft.com/office/drawing/2014/main" id="{9F2689CD-9C76-B1A0-2C80-991C852F6AAF}"/>
              </a:ext>
            </a:extLst>
          </p:cNvPr>
          <p:cNvSpPr>
            <a:spLocks noGrp="1"/>
          </p:cNvSpPr>
          <p:nvPr>
            <p:ph type="title"/>
          </p:nvPr>
        </p:nvSpPr>
        <p:spPr>
          <a:xfrm>
            <a:off x="852322" y="839286"/>
            <a:ext cx="5605629" cy="994172"/>
          </a:xfrm>
        </p:spPr>
        <p:txBody>
          <a:bodyPr vert="horz" lIns="91440" tIns="45720" rIns="91440" bIns="45720" rtlCol="0">
            <a:normAutofit/>
          </a:bodyPr>
          <a:lstStyle/>
          <a:p>
            <a:r>
              <a:rPr lang="en-US" sz="3700" b="1">
                <a:latin typeface="+mn-lt"/>
              </a:rPr>
              <a:t>YEREL EKONOMİYE KATKI</a:t>
            </a:r>
          </a:p>
        </p:txBody>
      </p:sp>
      <p:sp>
        <p:nvSpPr>
          <p:cNvPr id="30" name="Rectangle 29">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66660" y="0"/>
            <a:ext cx="1577340" cy="6858000"/>
          </a:xfrm>
          <a:prstGeom prst="rect">
            <a:avLst/>
          </a:prstGeom>
          <a:solidFill>
            <a:srgbClr val="59968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2" name="Oval 31">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97138" y="2357641"/>
            <a:ext cx="2167815" cy="2167815"/>
          </a:xfrm>
          <a:prstGeom prst="ellipse">
            <a:avLst/>
          </a:prstGeom>
          <a:solidFill>
            <a:srgbClr val="FFFFFF"/>
          </a:solidFill>
          <a:ln w="22225">
            <a:solidFill>
              <a:srgbClr val="6999D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9" name="Resim 8" descr="metin, yazı tipi, yeşil, simge, sembol içeren bir resim&#10;&#10;Açıklama otomatik olarak oluşturuldu">
            <a:extLst>
              <a:ext uri="{FF2B5EF4-FFF2-40B4-BE49-F238E27FC236}">
                <a16:creationId xmlns:a16="http://schemas.microsoft.com/office/drawing/2014/main" id="{616F6CEC-873C-C373-6F23-1ECA46FD523D}"/>
              </a:ext>
            </a:extLst>
          </p:cNvPr>
          <p:cNvPicPr>
            <a:picLocks noChangeAspect="1"/>
          </p:cNvPicPr>
          <p:nvPr/>
        </p:nvPicPr>
        <p:blipFill>
          <a:blip r:embed="rId2">
            <a:alphaModFix/>
            <a:extLst>
              <a:ext uri="{28A0092B-C50C-407E-A947-70E740481C1C}">
                <a14:useLocalDpi xmlns:a14="http://schemas.microsoft.com/office/drawing/2010/main" val="0"/>
              </a:ext>
            </a:extLst>
          </a:blip>
          <a:srcRect l="22530" r="25295" b="-2"/>
          <a:stretch/>
        </p:blipFill>
        <p:spPr>
          <a:xfrm>
            <a:off x="6598028" y="2461923"/>
            <a:ext cx="1937263" cy="1934153"/>
          </a:xfrm>
          <a:custGeom>
            <a:avLst/>
            <a:gdLst/>
            <a:ahLst/>
            <a:cxnLst/>
            <a:rect l="l" t="t" r="r" b="b"/>
            <a:pathLst>
              <a:path w="6057610" h="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effectLst>
            <a:softEdge rad="0"/>
          </a:effectLst>
        </p:spPr>
      </p:pic>
      <p:graphicFrame>
        <p:nvGraphicFramePr>
          <p:cNvPr id="12" name="Metin kutusu 9">
            <a:extLst>
              <a:ext uri="{FF2B5EF4-FFF2-40B4-BE49-F238E27FC236}">
                <a16:creationId xmlns:a16="http://schemas.microsoft.com/office/drawing/2014/main" id="{45118D47-7F2A-4578-8E82-84EBBCCA18C8}"/>
              </a:ext>
            </a:extLst>
          </p:cNvPr>
          <p:cNvGraphicFramePr/>
          <p:nvPr>
            <p:extLst>
              <p:ext uri="{D42A27DB-BD31-4B8C-83A1-F6EECF244321}">
                <p14:modId xmlns:p14="http://schemas.microsoft.com/office/powerpoint/2010/main" val="719686940"/>
              </p:ext>
            </p:extLst>
          </p:nvPr>
        </p:nvGraphicFramePr>
        <p:xfrm>
          <a:off x="852321" y="2147568"/>
          <a:ext cx="5508485" cy="33515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169506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Başlık 6">
            <a:extLst>
              <a:ext uri="{FF2B5EF4-FFF2-40B4-BE49-F238E27FC236}">
                <a16:creationId xmlns:a16="http://schemas.microsoft.com/office/drawing/2014/main" id="{CCF90AF4-E81B-30D7-C100-544A13051F2D}"/>
              </a:ext>
            </a:extLst>
          </p:cNvPr>
          <p:cNvSpPr>
            <a:spLocks noGrp="1"/>
          </p:cNvSpPr>
          <p:nvPr>
            <p:ph type="title"/>
          </p:nvPr>
        </p:nvSpPr>
        <p:spPr>
          <a:xfrm>
            <a:off x="852322" y="839286"/>
            <a:ext cx="5605629" cy="994172"/>
          </a:xfrm>
        </p:spPr>
        <p:txBody>
          <a:bodyPr vert="horz" lIns="91440" tIns="45720" rIns="91440" bIns="45720" rtlCol="0" anchor="ctr">
            <a:normAutofit/>
          </a:bodyPr>
          <a:lstStyle/>
          <a:p>
            <a:r>
              <a:rPr lang="en-US" b="1" kern="1200">
                <a:solidFill>
                  <a:schemeClr val="tx1"/>
                </a:solidFill>
                <a:latin typeface="+mj-lt"/>
                <a:ea typeface="+mj-ea"/>
                <a:cs typeface="+mj-cs"/>
              </a:rPr>
              <a:t>YEREL İSTİHDAM</a:t>
            </a:r>
          </a:p>
        </p:txBody>
      </p:sp>
      <p:sp>
        <p:nvSpPr>
          <p:cNvPr id="9" name="Metin kutusu 8">
            <a:extLst>
              <a:ext uri="{FF2B5EF4-FFF2-40B4-BE49-F238E27FC236}">
                <a16:creationId xmlns:a16="http://schemas.microsoft.com/office/drawing/2014/main" id="{27F5F494-0575-28B0-EF2E-716D8AE50728}"/>
              </a:ext>
            </a:extLst>
          </p:cNvPr>
          <p:cNvSpPr txBox="1"/>
          <p:nvPr/>
        </p:nvSpPr>
        <p:spPr>
          <a:xfrm>
            <a:off x="852321" y="2147568"/>
            <a:ext cx="5508485" cy="3351532"/>
          </a:xfrm>
          <a:prstGeom prst="rect">
            <a:avLst/>
          </a:prstGeom>
        </p:spPr>
        <p:txBody>
          <a:bodyPr vert="horz" lIns="91440" tIns="45720" rIns="91440" bIns="45720" rtlCol="0" anchor="ctr">
            <a:normAutofit/>
          </a:bodyPr>
          <a:lstStyle/>
          <a:p>
            <a:pPr indent="-228600" defTabSz="914400">
              <a:lnSpc>
                <a:spcPct val="90000"/>
              </a:lnSpc>
              <a:spcAft>
                <a:spcPts val="600"/>
              </a:spcAft>
              <a:buFont typeface="Arial" panose="020B0604020202020204" pitchFamily="34" charset="0"/>
              <a:buChar char="•"/>
            </a:pPr>
            <a:r>
              <a:rPr lang="en-US" sz="1700">
                <a:effectLst/>
              </a:rPr>
              <a:t>Yerel/bölgesel istihdam politikası, yerel veya bölgesel düzeyde istihdamı teşvik etmek ve korumak için tasarlanmış bir dizi kural ve düzenlemedir. Bu politika, işsizlik oranını düşürmeyi, ekonomik kalkınmayı desteklemeyi ve yerel toplulukların refahını artırmayı amaçlamaktayız.</a:t>
            </a:r>
          </a:p>
          <a:p>
            <a:pPr indent="-228600" defTabSz="914400">
              <a:lnSpc>
                <a:spcPct val="90000"/>
              </a:lnSpc>
              <a:spcAft>
                <a:spcPts val="600"/>
              </a:spcAft>
              <a:buFont typeface="Arial" panose="020B0604020202020204" pitchFamily="34" charset="0"/>
              <a:buChar char="•"/>
            </a:pPr>
            <a:endParaRPr lang="en-US" sz="1700">
              <a:effectLst/>
            </a:endParaRPr>
          </a:p>
          <a:p>
            <a:pPr indent="-228600" defTabSz="914400">
              <a:lnSpc>
                <a:spcPct val="90000"/>
              </a:lnSpc>
              <a:spcAft>
                <a:spcPts val="600"/>
              </a:spcAft>
              <a:buFont typeface="Arial" panose="020B0604020202020204" pitchFamily="34" charset="0"/>
              <a:buChar char="•"/>
            </a:pPr>
            <a:endParaRPr lang="en-US" sz="1700"/>
          </a:p>
          <a:p>
            <a:pPr indent="-228600" defTabSz="914400">
              <a:lnSpc>
                <a:spcPct val="90000"/>
              </a:lnSpc>
              <a:spcAft>
                <a:spcPts val="600"/>
              </a:spcAft>
              <a:buFont typeface="Arial" panose="020B0604020202020204" pitchFamily="34" charset="0"/>
              <a:buChar char="•"/>
            </a:pPr>
            <a:r>
              <a:rPr lang="en-US" sz="1700" b="0">
                <a:effectLst/>
              </a:rPr>
              <a:t>Kurum içerisinde istihdam ettiğimiz personellerin bölge halkından olmasına dikkat ediyoruz. Yerel bölge halkının istihdamına özen göstererek, personelin bölge içerisinde ekonomiyi canlandırmasına katkıda bulunuyoruz. </a:t>
            </a:r>
          </a:p>
          <a:p>
            <a:pPr indent="-228600" defTabSz="914400">
              <a:lnSpc>
                <a:spcPct val="90000"/>
              </a:lnSpc>
              <a:spcAft>
                <a:spcPts val="600"/>
              </a:spcAft>
              <a:buFont typeface="Arial" panose="020B0604020202020204" pitchFamily="34" charset="0"/>
              <a:buChar char="•"/>
            </a:pPr>
            <a:endParaRPr lang="en-US" sz="1700">
              <a:effectLst/>
            </a:endParaRPr>
          </a:p>
          <a:p>
            <a:pPr indent="-228600" defTabSz="914400">
              <a:lnSpc>
                <a:spcPct val="90000"/>
              </a:lnSpc>
              <a:spcAft>
                <a:spcPts val="600"/>
              </a:spcAft>
              <a:buFont typeface="Arial" panose="020B0604020202020204" pitchFamily="34" charset="0"/>
              <a:buChar char="•"/>
            </a:pPr>
            <a:endParaRPr lang="en-US" sz="1700">
              <a:effectLst/>
            </a:endParaRPr>
          </a:p>
        </p:txBody>
      </p:sp>
      <p:sp>
        <p:nvSpPr>
          <p:cNvPr id="38" name="Rectangle 37">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66660" y="0"/>
            <a:ext cx="157734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0" name="Oval 39">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97138" y="2357641"/>
            <a:ext cx="2167815" cy="2167815"/>
          </a:xfrm>
          <a:prstGeom prst="ellipse">
            <a:avLst/>
          </a:prstGeom>
          <a:solidFill>
            <a:srgbClr val="FFFFFF"/>
          </a:solidFill>
          <a:ln w="22225">
            <a:solidFill>
              <a:srgbClr val="CD9A4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3" name="Resim 2" descr="ekran görüntüsü, tasarım içeren bir resim&#10;&#10;Açıklama otomatik olarak oluşturuldu">
            <a:extLst>
              <a:ext uri="{FF2B5EF4-FFF2-40B4-BE49-F238E27FC236}">
                <a16:creationId xmlns:a16="http://schemas.microsoft.com/office/drawing/2014/main" id="{BA5C20BB-B420-BE53-F98F-191ACFDC46BE}"/>
              </a:ext>
            </a:extLst>
          </p:cNvPr>
          <p:cNvPicPr>
            <a:picLocks noChangeAspect="1"/>
          </p:cNvPicPr>
          <p:nvPr/>
        </p:nvPicPr>
        <p:blipFill>
          <a:blip r:embed="rId2">
            <a:alphaModFix/>
            <a:extLst>
              <a:ext uri="{28A0092B-C50C-407E-A947-70E740481C1C}">
                <a14:useLocalDpi xmlns:a14="http://schemas.microsoft.com/office/drawing/2010/main" val="0"/>
              </a:ext>
            </a:extLst>
          </a:blip>
          <a:srcRect l="873" r="19386" b="3"/>
          <a:stretch/>
        </p:blipFill>
        <p:spPr>
          <a:xfrm>
            <a:off x="6598028" y="2461923"/>
            <a:ext cx="1937263" cy="1934153"/>
          </a:xfrm>
          <a:custGeom>
            <a:avLst/>
            <a:gdLst/>
            <a:ahLst/>
            <a:cxnLst/>
            <a:rect l="l" t="t" r="r" b="b"/>
            <a:pathLst>
              <a:path w="6057610" h="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effectLst>
            <a:softEdge rad="0"/>
          </a:effectLst>
        </p:spPr>
      </p:pic>
    </p:spTree>
    <p:extLst>
      <p:ext uri="{BB962C8B-B14F-4D97-AF65-F5344CB8AC3E}">
        <p14:creationId xmlns:p14="http://schemas.microsoft.com/office/powerpoint/2010/main" val="34514169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5" name="Flowchart: Document 94">
            <a:extLst>
              <a:ext uri="{FF2B5EF4-FFF2-40B4-BE49-F238E27FC236}">
                <a16:creationId xmlns:a16="http://schemas.microsoft.com/office/drawing/2014/main" id="{D12DDE76-C203-4047-9998-63900085B5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631" y="0"/>
            <a:ext cx="2436019" cy="3400426"/>
          </a:xfrm>
          <a:prstGeom prst="flowChartDocument">
            <a:avLst/>
          </a:prstGeom>
          <a:solidFill>
            <a:srgbClr val="3F59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1D0D67A9-CFEC-58F2-7A7B-3125B8692141}"/>
              </a:ext>
            </a:extLst>
          </p:cNvPr>
          <p:cNvSpPr>
            <a:spLocks noGrp="1"/>
          </p:cNvSpPr>
          <p:nvPr>
            <p:ph type="title"/>
          </p:nvPr>
        </p:nvSpPr>
        <p:spPr>
          <a:xfrm>
            <a:off x="628650" y="171162"/>
            <a:ext cx="2130136" cy="2371148"/>
          </a:xfrm>
        </p:spPr>
        <p:txBody>
          <a:bodyPr vert="horz" lIns="91440" tIns="45720" rIns="91440" bIns="45720" rtlCol="0" anchor="ctr">
            <a:normAutofit/>
          </a:bodyPr>
          <a:lstStyle/>
          <a:p>
            <a:r>
              <a:rPr lang="en-US" sz="1800" b="1" kern="1200">
                <a:solidFill>
                  <a:srgbClr val="FFFFFF"/>
                </a:solidFill>
                <a:latin typeface="+mj-lt"/>
                <a:ea typeface="+mj-ea"/>
                <a:cs typeface="+mj-cs"/>
              </a:rPr>
              <a:t>SÜRDÜRÜLEBİLİRLİK SÜREÇLERİ</a:t>
            </a:r>
          </a:p>
        </p:txBody>
      </p:sp>
      <p:pic>
        <p:nvPicPr>
          <p:cNvPr id="5" name="Resim 4" descr="metin, ekran görüntüsü, logo, yazı tipi içeren bir resim&#10;&#10;Açıklama otomatik olarak oluşturuldu">
            <a:extLst>
              <a:ext uri="{FF2B5EF4-FFF2-40B4-BE49-F238E27FC236}">
                <a16:creationId xmlns:a16="http://schemas.microsoft.com/office/drawing/2014/main" id="{CE8B8670-3F78-641A-46AB-D3C5D4D3BE67}"/>
              </a:ext>
            </a:extLst>
          </p:cNvPr>
          <p:cNvPicPr>
            <a:picLocks noChangeAspect="1"/>
          </p:cNvPicPr>
          <p:nvPr/>
        </p:nvPicPr>
        <p:blipFill rotWithShape="1">
          <a:blip r:embed="rId2">
            <a:extLst>
              <a:ext uri="{28A0092B-C50C-407E-A947-70E740481C1C}">
                <a14:useLocalDpi xmlns:a14="http://schemas.microsoft.com/office/drawing/2010/main" val="0"/>
              </a:ext>
            </a:extLst>
          </a:blip>
          <a:srcRect l="2018" r="2277"/>
          <a:stretch/>
        </p:blipFill>
        <p:spPr bwMode="auto">
          <a:xfrm>
            <a:off x="3155949" y="1507770"/>
            <a:ext cx="5510653" cy="3843436"/>
          </a:xfrm>
          <a:prstGeom prst="rect">
            <a:avLst/>
          </a:prstGeom>
          <a:noFill/>
          <a:extLst>
            <a:ext uri="{53640926-AAD7-44D8-BBD7-CCE9431645EC}">
              <a14:shadowObscured xmlns:a14="http://schemas.microsoft.com/office/drawing/2010/main"/>
            </a:ext>
          </a:extLst>
        </p:spPr>
      </p:pic>
    </p:spTree>
    <p:extLst>
      <p:ext uri="{BB962C8B-B14F-4D97-AF65-F5344CB8AC3E}">
        <p14:creationId xmlns:p14="http://schemas.microsoft.com/office/powerpoint/2010/main" val="35175656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5" name="Picture 74">
            <a:extLst>
              <a:ext uri="{FF2B5EF4-FFF2-40B4-BE49-F238E27FC236}">
                <a16:creationId xmlns:a16="http://schemas.microsoft.com/office/drawing/2014/main" id="{FBD5DDC7-A88D-8DFA-FA88-1AA111E905D5}"/>
              </a:ext>
            </a:extLst>
          </p:cNvPr>
          <p:cNvPicPr>
            <a:picLocks noChangeAspect="1"/>
          </p:cNvPicPr>
          <p:nvPr/>
        </p:nvPicPr>
        <p:blipFill>
          <a:blip r:embed="rId2"/>
          <a:srcRect r="25000"/>
          <a:stretch/>
        </p:blipFill>
        <p:spPr>
          <a:xfrm>
            <a:off x="20" y="10"/>
            <a:ext cx="9143980" cy="6857990"/>
          </a:xfrm>
          <a:prstGeom prst="rect">
            <a:avLst/>
          </a:prstGeom>
        </p:spPr>
      </p:pic>
      <p:sp>
        <p:nvSpPr>
          <p:cNvPr id="79" name="Rectangle 78">
            <a:extLst>
              <a:ext uri="{FF2B5EF4-FFF2-40B4-BE49-F238E27FC236}">
                <a16:creationId xmlns:a16="http://schemas.microsoft.com/office/drawing/2014/main" id="{257363FD-7E77-4145-9483-331A807A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7601" cy="6858000"/>
          </a:xfrm>
          <a:prstGeom prst="rect">
            <a:avLst/>
          </a:prstGeom>
          <a:gradFill flip="none" rotWithShape="1">
            <a:gsLst>
              <a:gs pos="28000">
                <a:schemeClr val="bg2">
                  <a:alpha val="84000"/>
                </a:schemeClr>
              </a:gs>
              <a:gs pos="74000">
                <a:schemeClr val="bg1"/>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Başlık 1">
            <a:extLst>
              <a:ext uri="{FF2B5EF4-FFF2-40B4-BE49-F238E27FC236}">
                <a16:creationId xmlns:a16="http://schemas.microsoft.com/office/drawing/2014/main" id="{1D0D67A9-CFEC-58F2-7A7B-3125B8692141}"/>
              </a:ext>
            </a:extLst>
          </p:cNvPr>
          <p:cNvSpPr>
            <a:spLocks noGrp="1"/>
          </p:cNvSpPr>
          <p:nvPr>
            <p:ph type="title"/>
          </p:nvPr>
        </p:nvSpPr>
        <p:spPr>
          <a:xfrm>
            <a:off x="628650" y="365125"/>
            <a:ext cx="7886700" cy="1325563"/>
          </a:xfrm>
        </p:spPr>
        <p:txBody>
          <a:bodyPr>
            <a:normAutofit/>
          </a:bodyPr>
          <a:lstStyle/>
          <a:p>
            <a:pPr algn="ctr"/>
            <a:r>
              <a:rPr lang="tr-TR" sz="3200" b="1" dirty="0">
                <a:latin typeface="+mn-lt"/>
              </a:rPr>
              <a:t>SÜRDÜRÜLEBİLİR TURİZM POLİTİKASI</a:t>
            </a:r>
          </a:p>
        </p:txBody>
      </p:sp>
      <p:graphicFrame>
        <p:nvGraphicFramePr>
          <p:cNvPr id="58" name="Metin Yer Tutucusu 2">
            <a:extLst>
              <a:ext uri="{FF2B5EF4-FFF2-40B4-BE49-F238E27FC236}">
                <a16:creationId xmlns:a16="http://schemas.microsoft.com/office/drawing/2014/main" id="{ABD54DB4-3567-6249-1E5C-EAAFFDD6BC14}"/>
              </a:ext>
            </a:extLst>
          </p:cNvPr>
          <p:cNvGraphicFramePr>
            <a:graphicFrameLocks noGrp="1"/>
          </p:cNvGraphicFramePr>
          <p:nvPr>
            <p:ph idx="1"/>
            <p:extLst>
              <p:ext uri="{D42A27DB-BD31-4B8C-83A1-F6EECF244321}">
                <p14:modId xmlns:p14="http://schemas.microsoft.com/office/powerpoint/2010/main" val="1808736399"/>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795051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D0D67A9-CFEC-58F2-7A7B-3125B8692141}"/>
              </a:ext>
            </a:extLst>
          </p:cNvPr>
          <p:cNvSpPr>
            <a:spLocks noGrp="1"/>
          </p:cNvSpPr>
          <p:nvPr>
            <p:ph type="title"/>
          </p:nvPr>
        </p:nvSpPr>
        <p:spPr>
          <a:xfrm>
            <a:off x="852322" y="839286"/>
            <a:ext cx="5605629" cy="994172"/>
          </a:xfrm>
        </p:spPr>
        <p:txBody>
          <a:bodyPr>
            <a:normAutofit/>
          </a:bodyPr>
          <a:lstStyle/>
          <a:p>
            <a:r>
              <a:rPr lang="tr-TR" sz="3100" b="1" dirty="0">
                <a:latin typeface="+mn-lt"/>
              </a:rPr>
              <a:t>GRAND YAZICI HOTEL </a:t>
            </a:r>
            <a:br>
              <a:rPr lang="tr-TR" sz="3100" b="1" dirty="0">
                <a:latin typeface="+mn-lt"/>
              </a:rPr>
            </a:br>
            <a:r>
              <a:rPr lang="tr-TR" sz="3100" b="1" dirty="0">
                <a:latin typeface="+mn-lt"/>
              </a:rPr>
              <a:t>Sürdürülebilir Turizm</a:t>
            </a:r>
          </a:p>
        </p:txBody>
      </p:sp>
      <p:sp>
        <p:nvSpPr>
          <p:cNvPr id="3" name="Metin Yer Tutucusu 2">
            <a:extLst>
              <a:ext uri="{FF2B5EF4-FFF2-40B4-BE49-F238E27FC236}">
                <a16:creationId xmlns:a16="http://schemas.microsoft.com/office/drawing/2014/main" id="{BE9DCC6B-9362-9934-C7C8-9A8D49AAA4D5}"/>
              </a:ext>
            </a:extLst>
          </p:cNvPr>
          <p:cNvSpPr>
            <a:spLocks noGrp="1"/>
          </p:cNvSpPr>
          <p:nvPr>
            <p:ph idx="1"/>
          </p:nvPr>
        </p:nvSpPr>
        <p:spPr>
          <a:xfrm>
            <a:off x="852321" y="2147568"/>
            <a:ext cx="5508485" cy="3351532"/>
          </a:xfrm>
        </p:spPr>
        <p:txBody>
          <a:bodyPr anchor="ctr">
            <a:normAutofit lnSpcReduction="10000"/>
          </a:bodyPr>
          <a:lstStyle/>
          <a:p>
            <a:pPr>
              <a:buFont typeface="Wingdings" pitchFamily="2" charset="2"/>
              <a:buChar char="ü"/>
            </a:pPr>
            <a:r>
              <a:rPr lang="tr-TR" sz="1100" dirty="0" err="1"/>
              <a:t>Ülkemizde</a:t>
            </a:r>
            <a:r>
              <a:rPr lang="tr-TR" sz="1100" dirty="0"/>
              <a:t> </a:t>
            </a:r>
            <a:r>
              <a:rPr lang="tr-TR" sz="1100" dirty="0" err="1"/>
              <a:t>yürürlükte</a:t>
            </a:r>
            <a:r>
              <a:rPr lang="tr-TR" sz="1100" dirty="0"/>
              <a:t> olan </a:t>
            </a:r>
            <a:r>
              <a:rPr lang="tr-TR" sz="1100" dirty="0" err="1"/>
              <a:t>çevre</a:t>
            </a:r>
            <a:r>
              <a:rPr lang="tr-TR" sz="1100" dirty="0"/>
              <a:t> ile ilgili </a:t>
            </a:r>
            <a:r>
              <a:rPr lang="tr-TR" sz="1100" dirty="0" err="1"/>
              <a:t>yayımlanmıs</a:t>
            </a:r>
            <a:r>
              <a:rPr lang="tr-TR" sz="1100" dirty="0"/>
              <a:t>̧ olan kanun, </a:t>
            </a:r>
            <a:r>
              <a:rPr lang="tr-TR" sz="1100" dirty="0" err="1"/>
              <a:t>yönetmelik</a:t>
            </a:r>
            <a:r>
              <a:rPr lang="tr-TR" sz="1100" dirty="0"/>
              <a:t>, mevzuat ve </a:t>
            </a:r>
            <a:r>
              <a:rPr lang="tr-TR" sz="1100" dirty="0" err="1"/>
              <a:t>düzenlemelere</a:t>
            </a:r>
            <a:r>
              <a:rPr lang="tr-TR" sz="1100" dirty="0"/>
              <a:t> uyarak </a:t>
            </a:r>
            <a:r>
              <a:rPr lang="tr-TR" sz="1100" dirty="0" err="1"/>
              <a:t>tüm</a:t>
            </a:r>
            <a:r>
              <a:rPr lang="tr-TR" sz="1100" dirty="0"/>
              <a:t> gereklilikleri yerine getiririz.</a:t>
            </a:r>
          </a:p>
          <a:p>
            <a:pPr>
              <a:buFont typeface="Wingdings" pitchFamily="2" charset="2"/>
              <a:buChar char="ü"/>
            </a:pPr>
            <a:br>
              <a:rPr lang="tr-TR" sz="1100" dirty="0"/>
            </a:br>
            <a:r>
              <a:rPr lang="tr-TR" sz="1100" dirty="0"/>
              <a:t>Faaliyetlerimizi </a:t>
            </a:r>
            <a:r>
              <a:rPr lang="tr-TR" sz="1100" dirty="0" err="1"/>
              <a:t>gerçekleştirirken</a:t>
            </a:r>
            <a:r>
              <a:rPr lang="tr-TR" sz="1100" dirty="0"/>
              <a:t> </a:t>
            </a:r>
            <a:r>
              <a:rPr lang="tr-TR" sz="1100" dirty="0" err="1"/>
              <a:t>çevreye</a:t>
            </a:r>
            <a:r>
              <a:rPr lang="tr-TR" sz="1100" dirty="0"/>
              <a:t> olan etkilerimizi tespit eder, olumsuz et- kileri, olası tehlikeleri ve atıklarımızı kontrol altına alırız.</a:t>
            </a:r>
          </a:p>
          <a:p>
            <a:pPr>
              <a:buFont typeface="Wingdings" pitchFamily="2" charset="2"/>
              <a:buChar char="ü"/>
            </a:pPr>
            <a:br>
              <a:rPr lang="tr-TR" sz="1100" dirty="0"/>
            </a:br>
            <a:r>
              <a:rPr lang="tr-TR" sz="1100" dirty="0"/>
              <a:t>Doğal kaynakların kullanımını, enerji </a:t>
            </a:r>
            <a:r>
              <a:rPr lang="tr-TR" sz="1100" dirty="0" err="1"/>
              <a:t>tüketimini</a:t>
            </a:r>
            <a:r>
              <a:rPr lang="tr-TR" sz="1100" dirty="0"/>
              <a:t>, hava, su ve toprak kirlenmesini en aza indirgemeye gayret ederiz.</a:t>
            </a:r>
          </a:p>
          <a:p>
            <a:pPr>
              <a:buFont typeface="Wingdings" pitchFamily="2" charset="2"/>
              <a:buChar char="ü"/>
            </a:pPr>
            <a:br>
              <a:rPr lang="tr-TR" sz="1100" dirty="0"/>
            </a:br>
            <a:r>
              <a:rPr lang="tr-TR" sz="1100" dirty="0" err="1"/>
              <a:t>Çevre</a:t>
            </a:r>
            <a:r>
              <a:rPr lang="tr-TR" sz="1100" dirty="0"/>
              <a:t> bilinci ve sosyal sorumluluklarımızı sadece personelimiz </a:t>
            </a:r>
            <a:r>
              <a:rPr lang="tr-TR" sz="1100" dirty="0" err="1"/>
              <a:t>değil</a:t>
            </a:r>
            <a:r>
              <a:rPr lang="tr-TR" sz="1100" dirty="0"/>
              <a:t>; misafirlerimiz, </a:t>
            </a:r>
            <a:r>
              <a:rPr lang="tr-TR" sz="1100" dirty="0" err="1"/>
              <a:t>tedarikçilerimiz</a:t>
            </a:r>
            <a:r>
              <a:rPr lang="tr-TR" sz="1100" dirty="0"/>
              <a:t> ve </a:t>
            </a:r>
            <a:r>
              <a:rPr lang="tr-TR" sz="1100" dirty="0" err="1"/>
              <a:t>tüm</a:t>
            </a:r>
            <a:r>
              <a:rPr lang="tr-TR" sz="1100" dirty="0"/>
              <a:t> iş ortaklarımızın da benimsenmesini </a:t>
            </a:r>
            <a:r>
              <a:rPr lang="tr-TR" sz="1100" dirty="0" err="1"/>
              <a:t>sağlamaya</a:t>
            </a:r>
            <a:r>
              <a:rPr lang="tr-TR" sz="1100" dirty="0"/>
              <a:t> </a:t>
            </a:r>
            <a:r>
              <a:rPr lang="tr-TR" sz="1100" dirty="0" err="1"/>
              <a:t>çalışırız</a:t>
            </a:r>
            <a:r>
              <a:rPr lang="tr-TR" sz="1100" dirty="0"/>
              <a:t>.</a:t>
            </a:r>
          </a:p>
          <a:p>
            <a:pPr>
              <a:buFont typeface="Wingdings" pitchFamily="2" charset="2"/>
              <a:buChar char="ü"/>
            </a:pPr>
            <a:br>
              <a:rPr lang="tr-TR" sz="1100" dirty="0"/>
            </a:br>
            <a:r>
              <a:rPr lang="tr-TR" sz="1100" dirty="0"/>
              <a:t>Faaliyetlerimizi </a:t>
            </a:r>
            <a:r>
              <a:rPr lang="tr-TR" sz="1100" dirty="0" err="1"/>
              <a:t>yürütürken</a:t>
            </a:r>
            <a:r>
              <a:rPr lang="tr-TR" sz="1100" dirty="0"/>
              <a:t> misafir ve </a:t>
            </a:r>
            <a:r>
              <a:rPr lang="tr-TR" sz="1100" dirty="0" err="1"/>
              <a:t>çalışanlarımızı</a:t>
            </a:r>
            <a:r>
              <a:rPr lang="tr-TR" sz="1100" dirty="0"/>
              <a:t> meydana gelebilecek yaralan- </a:t>
            </a:r>
            <a:r>
              <a:rPr lang="tr-TR" sz="1100" dirty="0" err="1"/>
              <a:t>malardan</a:t>
            </a:r>
            <a:r>
              <a:rPr lang="tr-TR" sz="1100" dirty="0"/>
              <a:t>, hastalıklardan korumak ve iyi </a:t>
            </a:r>
            <a:r>
              <a:rPr lang="tr-TR" sz="1100" dirty="0" err="1"/>
              <a:t>çalışma</a:t>
            </a:r>
            <a:r>
              <a:rPr lang="tr-TR" sz="1100" dirty="0"/>
              <a:t> </a:t>
            </a:r>
            <a:r>
              <a:rPr lang="tr-TR" sz="1100" dirty="0" err="1"/>
              <a:t>koşulları</a:t>
            </a:r>
            <a:r>
              <a:rPr lang="tr-TR" sz="1100" dirty="0"/>
              <a:t> sağlamak </a:t>
            </a:r>
            <a:r>
              <a:rPr lang="tr-TR" sz="1100" dirty="0" err="1"/>
              <a:t>için</a:t>
            </a:r>
            <a:r>
              <a:rPr lang="tr-TR" sz="1100" dirty="0"/>
              <a:t> gerekli </a:t>
            </a:r>
            <a:r>
              <a:rPr lang="tr-TR" sz="1100" dirty="0" err="1"/>
              <a:t>önlem</a:t>
            </a:r>
            <a:r>
              <a:rPr lang="tr-TR" sz="1100" dirty="0"/>
              <a:t>- </a:t>
            </a:r>
            <a:r>
              <a:rPr lang="tr-TR" sz="1100" dirty="0" err="1"/>
              <a:t>leri</a:t>
            </a:r>
            <a:r>
              <a:rPr lang="tr-TR" sz="1100" dirty="0"/>
              <a:t> alır ve uygularız.</a:t>
            </a:r>
          </a:p>
          <a:p>
            <a:pPr>
              <a:buFont typeface="Wingdings" pitchFamily="2" charset="2"/>
              <a:buChar char="ü"/>
            </a:pPr>
            <a:br>
              <a:rPr lang="tr-TR" sz="1100" dirty="0"/>
            </a:br>
            <a:r>
              <a:rPr lang="tr-TR" sz="1100" dirty="0"/>
              <a:t>Yerel istihdamı arttırmak adına personelimizi </a:t>
            </a:r>
            <a:r>
              <a:rPr lang="tr-TR" sz="1100" dirty="0" err="1"/>
              <a:t>bulunduğumuz</a:t>
            </a:r>
            <a:r>
              <a:rPr lang="tr-TR" sz="1100" dirty="0"/>
              <a:t> </a:t>
            </a:r>
            <a:r>
              <a:rPr lang="tr-TR" sz="1100" dirty="0" err="1"/>
              <a:t>bölgeden</a:t>
            </a:r>
            <a:r>
              <a:rPr lang="tr-TR" sz="1100" dirty="0"/>
              <a:t> </a:t>
            </a:r>
            <a:r>
              <a:rPr lang="tr-TR" sz="1100" dirty="0" err="1"/>
              <a:t>seçer</a:t>
            </a:r>
            <a:r>
              <a:rPr lang="tr-TR" sz="1100" dirty="0"/>
              <a:t> ve yerli </a:t>
            </a:r>
            <a:r>
              <a:rPr lang="tr-TR" sz="1100" dirty="0" err="1"/>
              <a:t>tedarikçilerle</a:t>
            </a:r>
            <a:r>
              <a:rPr lang="tr-TR" sz="1100" dirty="0"/>
              <a:t> </a:t>
            </a:r>
            <a:r>
              <a:rPr lang="tr-TR" sz="1100" dirty="0" err="1"/>
              <a:t>çalışmaya</a:t>
            </a:r>
            <a:r>
              <a:rPr lang="tr-TR" sz="1100" dirty="0"/>
              <a:t> </a:t>
            </a:r>
            <a:r>
              <a:rPr lang="tr-TR" sz="1100" dirty="0" err="1"/>
              <a:t>özen</a:t>
            </a:r>
            <a:r>
              <a:rPr lang="tr-TR" sz="1100" dirty="0"/>
              <a:t> </a:t>
            </a:r>
            <a:r>
              <a:rPr lang="tr-TR" sz="1100" dirty="0" err="1"/>
              <a:t>gösteririz</a:t>
            </a:r>
            <a:r>
              <a:rPr lang="tr-TR" sz="1100" dirty="0"/>
              <a:t>.</a:t>
            </a:r>
            <a:br>
              <a:rPr lang="tr-TR" sz="1100" dirty="0"/>
            </a:br>
            <a:endParaRPr lang="tr-TR" sz="1100" dirty="0"/>
          </a:p>
        </p:txBody>
      </p:sp>
      <p:sp>
        <p:nvSpPr>
          <p:cNvPr id="41" name="Rectangle 40">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66660" y="0"/>
            <a:ext cx="1577340" cy="6858000"/>
          </a:xfrm>
          <a:prstGeom prst="rect">
            <a:avLst/>
          </a:prstGeom>
          <a:solidFill>
            <a:srgbClr val="4243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3" name="Oval 42">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97138" y="2357641"/>
            <a:ext cx="2167815" cy="2167815"/>
          </a:xfrm>
          <a:prstGeom prst="ellipse">
            <a:avLst/>
          </a:prstGeom>
          <a:solidFill>
            <a:srgbClr val="FFFFFF"/>
          </a:solidFill>
          <a:ln w="22225">
            <a:solidFill>
              <a:srgbClr val="8FEE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6" name="Resim 5" descr="gökyüzü, kişi, şahıs, bulut, metin içeren bir resim&#10;&#10;Açıklama otomatik olarak oluşturuldu">
            <a:extLst>
              <a:ext uri="{FF2B5EF4-FFF2-40B4-BE49-F238E27FC236}">
                <a16:creationId xmlns:a16="http://schemas.microsoft.com/office/drawing/2014/main" id="{C3AC5F1B-B14D-C5D2-97C3-8956FB3C6914}"/>
              </a:ext>
            </a:extLst>
          </p:cNvPr>
          <p:cNvPicPr>
            <a:picLocks noChangeAspect="1"/>
          </p:cNvPicPr>
          <p:nvPr/>
        </p:nvPicPr>
        <p:blipFill>
          <a:blip r:embed="rId2">
            <a:alphaModFix/>
            <a:extLst>
              <a:ext uri="{28A0092B-C50C-407E-A947-70E740481C1C}">
                <a14:useLocalDpi xmlns:a14="http://schemas.microsoft.com/office/drawing/2010/main" val="0"/>
              </a:ext>
            </a:extLst>
          </a:blip>
          <a:srcRect l="16389" r="18990" b="-3"/>
          <a:stretch/>
        </p:blipFill>
        <p:spPr>
          <a:xfrm>
            <a:off x="6598028" y="2461923"/>
            <a:ext cx="1937263" cy="1934153"/>
          </a:xfrm>
          <a:custGeom>
            <a:avLst/>
            <a:gdLst/>
            <a:ahLst/>
            <a:cxnLst/>
            <a:rect l="l" t="t" r="r" b="b"/>
            <a:pathLst>
              <a:path w="6057610" h="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effectLst>
            <a:softEdge rad="0"/>
          </a:effectLst>
        </p:spPr>
      </p:pic>
    </p:spTree>
    <p:extLst>
      <p:ext uri="{BB962C8B-B14F-4D97-AF65-F5344CB8AC3E}">
        <p14:creationId xmlns:p14="http://schemas.microsoft.com/office/powerpoint/2010/main" val="38258428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D0D67A9-CFEC-58F2-7A7B-3125B8692141}"/>
              </a:ext>
            </a:extLst>
          </p:cNvPr>
          <p:cNvSpPr>
            <a:spLocks noGrp="1"/>
          </p:cNvSpPr>
          <p:nvPr>
            <p:ph type="title"/>
          </p:nvPr>
        </p:nvSpPr>
        <p:spPr>
          <a:xfrm>
            <a:off x="852322" y="839286"/>
            <a:ext cx="5605629" cy="1308282"/>
          </a:xfrm>
        </p:spPr>
        <p:txBody>
          <a:bodyPr>
            <a:noAutofit/>
          </a:bodyPr>
          <a:lstStyle/>
          <a:p>
            <a:r>
              <a:rPr lang="tr-TR" sz="1200" b="1" dirty="0">
                <a:latin typeface="+mn-lt"/>
              </a:rPr>
              <a:t>Çevre Politikası</a:t>
            </a:r>
            <a:br>
              <a:rPr lang="tr-TR" sz="1200" dirty="0">
                <a:latin typeface="+mn-lt"/>
              </a:rPr>
            </a:br>
            <a:br>
              <a:rPr lang="tr-TR" sz="1200" dirty="0">
                <a:latin typeface="+mn-lt"/>
              </a:rPr>
            </a:br>
            <a:r>
              <a:rPr lang="tr-TR" sz="1200" b="0" dirty="0" err="1">
                <a:effectLst/>
                <a:latin typeface="+mn-lt"/>
              </a:rPr>
              <a:t>Çevremizi</a:t>
            </a:r>
            <a:r>
              <a:rPr lang="tr-TR" sz="1200" b="0" dirty="0">
                <a:effectLst/>
                <a:latin typeface="+mn-lt"/>
              </a:rPr>
              <a:t> korumak ve </a:t>
            </a:r>
            <a:r>
              <a:rPr lang="tr-TR" sz="1200" b="0" dirty="0" err="1">
                <a:effectLst/>
                <a:latin typeface="+mn-lt"/>
              </a:rPr>
              <a:t>sürekliliğini</a:t>
            </a:r>
            <a:r>
              <a:rPr lang="tr-TR" sz="1200" b="0" dirty="0">
                <a:effectLst/>
                <a:latin typeface="+mn-lt"/>
              </a:rPr>
              <a:t> sağlamak </a:t>
            </a:r>
            <a:r>
              <a:rPr lang="tr-TR" sz="1200" b="0" dirty="0" err="1">
                <a:effectLst/>
                <a:latin typeface="+mn-lt"/>
              </a:rPr>
              <a:t>için</a:t>
            </a:r>
            <a:r>
              <a:rPr lang="tr-TR" sz="1200" b="0" dirty="0">
                <a:effectLst/>
                <a:latin typeface="+mn-lt"/>
              </a:rPr>
              <a:t> </a:t>
            </a:r>
            <a:r>
              <a:rPr lang="tr-TR" sz="1200" b="0" dirty="0" err="1">
                <a:effectLst/>
                <a:latin typeface="+mn-lt"/>
              </a:rPr>
              <a:t>tüm</a:t>
            </a:r>
            <a:r>
              <a:rPr lang="tr-TR" sz="1200" b="0" dirty="0">
                <a:effectLst/>
                <a:latin typeface="+mn-lt"/>
              </a:rPr>
              <a:t> </a:t>
            </a:r>
            <a:r>
              <a:rPr lang="tr-TR" sz="1200" b="0" dirty="0" err="1">
                <a:effectLst/>
                <a:latin typeface="+mn-lt"/>
              </a:rPr>
              <a:t>çevre</a:t>
            </a:r>
            <a:r>
              <a:rPr lang="tr-TR" sz="1200" b="0" dirty="0">
                <a:effectLst/>
                <a:latin typeface="+mn-lt"/>
              </a:rPr>
              <a:t> yasa ve </a:t>
            </a:r>
            <a:r>
              <a:rPr lang="tr-TR" sz="1200" b="0" dirty="0" err="1">
                <a:effectLst/>
                <a:latin typeface="+mn-lt"/>
              </a:rPr>
              <a:t>yönetmenliklerine</a:t>
            </a:r>
            <a:r>
              <a:rPr lang="tr-TR" sz="1200" b="0" dirty="0">
                <a:effectLst/>
                <a:latin typeface="+mn-lt"/>
              </a:rPr>
              <a:t> uyarak </a:t>
            </a:r>
            <a:r>
              <a:rPr lang="tr-TR" sz="1200" b="0" dirty="0" err="1">
                <a:effectLst/>
                <a:latin typeface="+mn-lt"/>
              </a:rPr>
              <a:t>çevresel</a:t>
            </a:r>
            <a:r>
              <a:rPr lang="tr-TR" sz="1200" b="0" dirty="0">
                <a:effectLst/>
                <a:latin typeface="+mn-lt"/>
              </a:rPr>
              <a:t> etkilerimizi kontrol altına tutmak ve bu etkileri minimize ederek </a:t>
            </a:r>
            <a:r>
              <a:rPr lang="tr-TR" sz="1200" b="0" dirty="0" err="1">
                <a:effectLst/>
                <a:latin typeface="+mn-lt"/>
              </a:rPr>
              <a:t>çevresel</a:t>
            </a:r>
            <a:r>
              <a:rPr lang="tr-TR" sz="1200" b="0" dirty="0">
                <a:effectLst/>
                <a:latin typeface="+mn-lt"/>
              </a:rPr>
              <a:t> performansımızı sürekli </a:t>
            </a:r>
            <a:r>
              <a:rPr lang="tr-TR" sz="1200" b="0" dirty="0" err="1">
                <a:effectLst/>
                <a:latin typeface="+mn-lt"/>
              </a:rPr>
              <a:t>iyileştirmek</a:t>
            </a:r>
            <a:r>
              <a:rPr lang="tr-TR" sz="1200" b="0" dirty="0">
                <a:effectLst/>
                <a:latin typeface="+mn-lt"/>
              </a:rPr>
              <a:t> ve </a:t>
            </a:r>
            <a:r>
              <a:rPr lang="tr-TR" sz="1200" b="0" dirty="0" err="1">
                <a:effectLst/>
                <a:latin typeface="+mn-lt"/>
              </a:rPr>
              <a:t>çevre</a:t>
            </a:r>
            <a:r>
              <a:rPr lang="tr-TR" sz="1200" b="0" dirty="0">
                <a:effectLst/>
                <a:latin typeface="+mn-lt"/>
              </a:rPr>
              <a:t> </a:t>
            </a:r>
            <a:r>
              <a:rPr lang="tr-TR" sz="1200" b="0" dirty="0" err="1">
                <a:effectLst/>
                <a:latin typeface="+mn-lt"/>
              </a:rPr>
              <a:t>duyarlılığımızın</a:t>
            </a:r>
            <a:r>
              <a:rPr lang="tr-TR" sz="1200" b="0" dirty="0">
                <a:effectLst/>
                <a:latin typeface="+mn-lt"/>
              </a:rPr>
              <a:t> gereklerini yerine getirerek gelecek </a:t>
            </a:r>
            <a:r>
              <a:rPr lang="tr-TR" sz="1200" b="0" dirty="0" err="1">
                <a:effectLst/>
                <a:latin typeface="+mn-lt"/>
              </a:rPr>
              <a:t>kuşaklara</a:t>
            </a:r>
            <a:r>
              <a:rPr lang="tr-TR" sz="1200" b="0" dirty="0">
                <a:effectLst/>
                <a:latin typeface="+mn-lt"/>
              </a:rPr>
              <a:t> </a:t>
            </a:r>
            <a:r>
              <a:rPr lang="tr-TR" sz="1200" b="0" dirty="0" err="1">
                <a:effectLst/>
                <a:latin typeface="+mn-lt"/>
              </a:rPr>
              <a:t>yaşanabilir</a:t>
            </a:r>
            <a:r>
              <a:rPr lang="tr-TR" sz="1200" b="0" dirty="0">
                <a:effectLst/>
                <a:latin typeface="+mn-lt"/>
              </a:rPr>
              <a:t> bir </a:t>
            </a:r>
            <a:r>
              <a:rPr lang="tr-TR" sz="1200" b="0" dirty="0" err="1">
                <a:effectLst/>
                <a:latin typeface="+mn-lt"/>
              </a:rPr>
              <a:t>doğa</a:t>
            </a:r>
            <a:r>
              <a:rPr lang="tr-TR" sz="1200" b="0" dirty="0">
                <a:effectLst/>
                <a:latin typeface="+mn-lt"/>
              </a:rPr>
              <a:t> bırakmak amacımızdır. </a:t>
            </a:r>
            <a:br>
              <a:rPr lang="tr-TR" sz="1200" dirty="0">
                <a:effectLst/>
                <a:latin typeface="+mn-lt"/>
              </a:rPr>
            </a:br>
            <a:r>
              <a:rPr lang="tr-TR" sz="1200" b="0" dirty="0" err="1">
                <a:effectLst/>
                <a:latin typeface="+mn-lt"/>
              </a:rPr>
              <a:t>Çevrenin</a:t>
            </a:r>
            <a:r>
              <a:rPr lang="tr-TR" sz="1200" b="0" dirty="0">
                <a:effectLst/>
                <a:latin typeface="+mn-lt"/>
              </a:rPr>
              <a:t> ve </a:t>
            </a:r>
            <a:r>
              <a:rPr lang="tr-TR" sz="1200" b="0" dirty="0" err="1">
                <a:effectLst/>
                <a:latin typeface="+mn-lt"/>
              </a:rPr>
              <a:t>kültürel</a:t>
            </a:r>
            <a:r>
              <a:rPr lang="tr-TR" sz="1200" b="0" dirty="0">
                <a:effectLst/>
                <a:latin typeface="+mn-lt"/>
              </a:rPr>
              <a:t> mirasın korunması adına </a:t>
            </a:r>
            <a:r>
              <a:rPr lang="tr-TR" sz="1200" b="0" dirty="0" err="1">
                <a:effectLst/>
                <a:latin typeface="+mn-lt"/>
              </a:rPr>
              <a:t>çevresel</a:t>
            </a:r>
            <a:r>
              <a:rPr lang="tr-TR" sz="1200" b="0" dirty="0">
                <a:effectLst/>
                <a:latin typeface="+mn-lt"/>
              </a:rPr>
              <a:t> etkilerimizi kontrol altında tutmak ve bunun </a:t>
            </a:r>
            <a:r>
              <a:rPr lang="tr-TR" sz="1200" b="0" dirty="0" err="1">
                <a:effectLst/>
                <a:latin typeface="+mn-lt"/>
              </a:rPr>
              <a:t>için</a:t>
            </a:r>
            <a:r>
              <a:rPr lang="tr-TR" sz="1200" b="0" dirty="0">
                <a:effectLst/>
                <a:latin typeface="+mn-lt"/>
              </a:rPr>
              <a:t> </a:t>
            </a:r>
            <a:r>
              <a:rPr lang="tr-TR" sz="1200" b="0" dirty="0" err="1">
                <a:effectLst/>
                <a:latin typeface="+mn-lt"/>
              </a:rPr>
              <a:t>belirlediğimiz</a:t>
            </a:r>
            <a:r>
              <a:rPr lang="tr-TR" sz="1200" b="0" dirty="0">
                <a:effectLst/>
                <a:latin typeface="+mn-lt"/>
              </a:rPr>
              <a:t> hedefleri sürekli </a:t>
            </a:r>
            <a:r>
              <a:rPr lang="tr-TR" sz="1200" b="0" dirty="0" err="1">
                <a:effectLst/>
                <a:latin typeface="+mn-lt"/>
              </a:rPr>
              <a:t>geliştirmek</a:t>
            </a:r>
            <a:r>
              <a:rPr lang="tr-TR" sz="1200" b="0" dirty="0">
                <a:effectLst/>
                <a:latin typeface="+mn-lt"/>
              </a:rPr>
              <a:t> </a:t>
            </a:r>
            <a:r>
              <a:rPr lang="tr-TR" sz="1200" b="0" dirty="0" err="1">
                <a:effectLst/>
                <a:latin typeface="+mn-lt"/>
              </a:rPr>
              <a:t>önceliğimizdir</a:t>
            </a:r>
            <a:r>
              <a:rPr lang="tr-TR" sz="1200" b="0" dirty="0">
                <a:effectLst/>
                <a:latin typeface="+mn-lt"/>
              </a:rPr>
              <a:t>. </a:t>
            </a:r>
            <a:br>
              <a:rPr lang="tr-TR" sz="1200" dirty="0">
                <a:effectLst/>
                <a:latin typeface="+mn-lt"/>
              </a:rPr>
            </a:br>
            <a:endParaRPr lang="tr-TR" sz="1200" dirty="0">
              <a:latin typeface="+mn-lt"/>
            </a:endParaRPr>
          </a:p>
        </p:txBody>
      </p:sp>
      <p:sp>
        <p:nvSpPr>
          <p:cNvPr id="3" name="Metin Yer Tutucusu 2">
            <a:extLst>
              <a:ext uri="{FF2B5EF4-FFF2-40B4-BE49-F238E27FC236}">
                <a16:creationId xmlns:a16="http://schemas.microsoft.com/office/drawing/2014/main" id="{BE9DCC6B-9362-9934-C7C8-9A8D49AAA4D5}"/>
              </a:ext>
            </a:extLst>
          </p:cNvPr>
          <p:cNvSpPr>
            <a:spLocks noGrp="1"/>
          </p:cNvSpPr>
          <p:nvPr>
            <p:ph idx="1"/>
          </p:nvPr>
        </p:nvSpPr>
        <p:spPr>
          <a:xfrm>
            <a:off x="852321" y="2147568"/>
            <a:ext cx="5508485" cy="3351532"/>
          </a:xfrm>
        </p:spPr>
        <p:txBody>
          <a:bodyPr anchor="ctr">
            <a:normAutofit fontScale="92500"/>
          </a:bodyPr>
          <a:lstStyle/>
          <a:p>
            <a:pPr marL="0" indent="0">
              <a:buNone/>
            </a:pPr>
            <a:r>
              <a:rPr lang="tr-TR" sz="1000" b="1" dirty="0">
                <a:effectLst/>
              </a:rPr>
              <a:t>Politikamız </a:t>
            </a:r>
            <a:r>
              <a:rPr lang="tr-TR" sz="1000" b="1" dirty="0" err="1">
                <a:effectLst/>
              </a:rPr>
              <a:t>gereği</a:t>
            </a:r>
            <a:r>
              <a:rPr lang="tr-TR" sz="1000" b="1" dirty="0">
                <a:effectLst/>
              </a:rPr>
              <a:t>, </a:t>
            </a:r>
            <a:endParaRPr lang="tr-TR" sz="1000" dirty="0">
              <a:effectLst/>
            </a:endParaRPr>
          </a:p>
          <a:p>
            <a:pPr>
              <a:buFont typeface="Wingdings" pitchFamily="2" charset="2"/>
              <a:buChar char="v"/>
            </a:pPr>
            <a:r>
              <a:rPr lang="tr-TR" sz="1000" b="0" dirty="0">
                <a:effectLst/>
              </a:rPr>
              <a:t>Tesisin </a:t>
            </a:r>
            <a:r>
              <a:rPr lang="tr-TR" sz="1000" b="0" dirty="0" err="1">
                <a:effectLst/>
              </a:rPr>
              <a:t>işletimi</a:t>
            </a:r>
            <a:r>
              <a:rPr lang="tr-TR" sz="1000" b="0" dirty="0">
                <a:effectLst/>
              </a:rPr>
              <a:t> sırasında </a:t>
            </a:r>
            <a:r>
              <a:rPr lang="tr-TR" sz="1000" b="0" dirty="0" err="1">
                <a:effectLst/>
              </a:rPr>
              <a:t>tüm</a:t>
            </a:r>
            <a:r>
              <a:rPr lang="tr-TR" sz="1000" b="0" dirty="0">
                <a:effectLst/>
              </a:rPr>
              <a:t> </a:t>
            </a:r>
            <a:r>
              <a:rPr lang="tr-TR" sz="1000" b="0" dirty="0" err="1">
                <a:effectLst/>
              </a:rPr>
              <a:t>çevresel</a:t>
            </a:r>
            <a:r>
              <a:rPr lang="tr-TR" sz="1000" b="0" dirty="0">
                <a:effectLst/>
              </a:rPr>
              <a:t> etkileri </a:t>
            </a:r>
            <a:r>
              <a:rPr lang="tr-TR" sz="1000" b="0" dirty="0" err="1">
                <a:effectLst/>
              </a:rPr>
              <a:t>göz</a:t>
            </a:r>
            <a:r>
              <a:rPr lang="tr-TR" sz="1000" b="0" dirty="0">
                <a:effectLst/>
              </a:rPr>
              <a:t> </a:t>
            </a:r>
            <a:r>
              <a:rPr lang="tr-TR" sz="1000" b="0" dirty="0" err="1">
                <a:effectLst/>
              </a:rPr>
              <a:t>önünde</a:t>
            </a:r>
            <a:r>
              <a:rPr lang="tr-TR" sz="1000" b="0" dirty="0">
                <a:effectLst/>
              </a:rPr>
              <a:t> bulundurarak </a:t>
            </a:r>
            <a:r>
              <a:rPr lang="tr-TR" sz="1000" b="0" dirty="0" err="1">
                <a:effectLst/>
              </a:rPr>
              <a:t>yeşili</a:t>
            </a:r>
            <a:r>
              <a:rPr lang="tr-TR" sz="1000" b="0" dirty="0">
                <a:effectLst/>
              </a:rPr>
              <a:t> korumak ve </a:t>
            </a:r>
            <a:r>
              <a:rPr lang="tr-TR" sz="1000" b="0" dirty="0" err="1">
                <a:effectLst/>
              </a:rPr>
              <a:t>doğa</a:t>
            </a:r>
            <a:r>
              <a:rPr lang="tr-TR" sz="1000" b="0" dirty="0">
                <a:effectLst/>
              </a:rPr>
              <a:t> ile uyumlu </a:t>
            </a:r>
            <a:r>
              <a:rPr lang="tr-TR" sz="1000" b="0" dirty="0" err="1">
                <a:effectLst/>
              </a:rPr>
              <a:t>yaşamak</a:t>
            </a:r>
            <a:r>
              <a:rPr lang="tr-TR" sz="1000" b="0" dirty="0">
                <a:effectLst/>
              </a:rPr>
              <a:t>, </a:t>
            </a:r>
            <a:endParaRPr lang="tr-TR" sz="1000" dirty="0">
              <a:effectLst/>
            </a:endParaRPr>
          </a:p>
          <a:p>
            <a:pPr>
              <a:buFont typeface="Wingdings" pitchFamily="2" charset="2"/>
              <a:buChar char="v"/>
            </a:pPr>
            <a:r>
              <a:rPr lang="tr-TR" sz="1000" b="0" dirty="0">
                <a:effectLst/>
              </a:rPr>
              <a:t>Çevre </a:t>
            </a:r>
            <a:r>
              <a:rPr lang="tr-TR" sz="1000" b="0" dirty="0" err="1">
                <a:effectLst/>
              </a:rPr>
              <a:t>kirliliği</a:t>
            </a:r>
            <a:r>
              <a:rPr lang="tr-TR" sz="1000" b="0" dirty="0">
                <a:effectLst/>
              </a:rPr>
              <a:t> </a:t>
            </a:r>
            <a:r>
              <a:rPr lang="tr-TR" sz="1000" b="0" dirty="0" err="1">
                <a:effectLst/>
              </a:rPr>
              <a:t>oluşturulabilecek</a:t>
            </a:r>
            <a:r>
              <a:rPr lang="tr-TR" sz="1000" b="0" dirty="0">
                <a:effectLst/>
              </a:rPr>
              <a:t> durumlar </a:t>
            </a:r>
            <a:r>
              <a:rPr lang="tr-TR" sz="1000" b="0" dirty="0" err="1">
                <a:effectLst/>
              </a:rPr>
              <a:t>için</a:t>
            </a:r>
            <a:r>
              <a:rPr lang="tr-TR" sz="1000" b="0" dirty="0">
                <a:effectLst/>
              </a:rPr>
              <a:t> riskleri belirlemeyi ve bu riskleri azaltmak </a:t>
            </a:r>
            <a:r>
              <a:rPr lang="tr-TR" sz="1000" b="0" dirty="0" err="1">
                <a:effectLst/>
              </a:rPr>
              <a:t>için</a:t>
            </a:r>
            <a:r>
              <a:rPr lang="tr-TR" sz="1000" b="0" dirty="0">
                <a:effectLst/>
              </a:rPr>
              <a:t> gerekli tedbirleri alarak </a:t>
            </a:r>
            <a:r>
              <a:rPr lang="tr-TR" sz="1000" b="0" dirty="0" err="1">
                <a:effectLst/>
              </a:rPr>
              <a:t>çevre</a:t>
            </a:r>
            <a:r>
              <a:rPr lang="tr-TR" sz="1000" b="0" dirty="0">
                <a:effectLst/>
              </a:rPr>
              <a:t> </a:t>
            </a:r>
            <a:r>
              <a:rPr lang="tr-TR" sz="1000" b="0" dirty="0" err="1">
                <a:effectLst/>
              </a:rPr>
              <a:t>kirliliğini</a:t>
            </a:r>
            <a:r>
              <a:rPr lang="tr-TR" sz="1000" b="0" dirty="0">
                <a:effectLst/>
              </a:rPr>
              <a:t> </a:t>
            </a:r>
            <a:r>
              <a:rPr lang="tr-TR" sz="1000" b="0" dirty="0" err="1">
                <a:effectLst/>
              </a:rPr>
              <a:t>önlemek</a:t>
            </a:r>
            <a:r>
              <a:rPr lang="tr-TR" sz="1000" b="0" dirty="0">
                <a:effectLst/>
              </a:rPr>
              <a:t>, </a:t>
            </a:r>
            <a:endParaRPr lang="tr-TR" sz="1000" dirty="0">
              <a:effectLst/>
            </a:endParaRPr>
          </a:p>
          <a:p>
            <a:pPr>
              <a:buFont typeface="Wingdings" pitchFamily="2" charset="2"/>
              <a:buChar char="v"/>
            </a:pPr>
            <a:r>
              <a:rPr lang="tr-TR" sz="1000" b="0" dirty="0">
                <a:effectLst/>
              </a:rPr>
              <a:t>Doğal kaynakların korunmasını ve etkin kullanılmasını sağlamak, </a:t>
            </a:r>
            <a:endParaRPr lang="tr-TR" sz="1000" dirty="0">
              <a:effectLst/>
            </a:endParaRPr>
          </a:p>
          <a:p>
            <a:pPr>
              <a:buFont typeface="Wingdings" pitchFamily="2" charset="2"/>
              <a:buChar char="v"/>
            </a:pPr>
            <a:r>
              <a:rPr lang="tr-TR" sz="1000" b="0" dirty="0">
                <a:effectLst/>
              </a:rPr>
              <a:t>Tesisin </a:t>
            </a:r>
            <a:r>
              <a:rPr lang="tr-TR" sz="1000" b="0" dirty="0" err="1">
                <a:effectLst/>
              </a:rPr>
              <a:t>işletilmesi</a:t>
            </a:r>
            <a:r>
              <a:rPr lang="tr-TR" sz="1000" b="0" dirty="0">
                <a:effectLst/>
              </a:rPr>
              <a:t> sırasında </a:t>
            </a:r>
            <a:r>
              <a:rPr lang="tr-TR" sz="1000" b="0" dirty="0" err="1">
                <a:effectLst/>
              </a:rPr>
              <a:t>oluşan</a:t>
            </a:r>
            <a:r>
              <a:rPr lang="tr-TR" sz="1000" b="0" dirty="0">
                <a:effectLst/>
              </a:rPr>
              <a:t> atıkları azaltılmak, geri </a:t>
            </a:r>
            <a:r>
              <a:rPr lang="tr-TR" sz="1000" b="0" dirty="0" err="1">
                <a:effectLst/>
              </a:rPr>
              <a:t>dönüştürülmek</a:t>
            </a:r>
            <a:r>
              <a:rPr lang="tr-TR" sz="1000" b="0" dirty="0">
                <a:effectLst/>
              </a:rPr>
              <a:t> ve tekrar kullanılması konularında gerekli hassasiyeti </a:t>
            </a:r>
            <a:r>
              <a:rPr lang="tr-TR" sz="1000" b="0" dirty="0" err="1">
                <a:effectLst/>
              </a:rPr>
              <a:t>göstermek</a:t>
            </a:r>
            <a:r>
              <a:rPr lang="tr-TR" sz="1000" b="0" dirty="0">
                <a:effectLst/>
              </a:rPr>
              <a:t>, </a:t>
            </a:r>
            <a:endParaRPr lang="tr-TR" sz="1000" dirty="0">
              <a:effectLst/>
            </a:endParaRPr>
          </a:p>
          <a:p>
            <a:pPr>
              <a:buFont typeface="Wingdings" pitchFamily="2" charset="2"/>
              <a:buChar char="v"/>
            </a:pPr>
            <a:r>
              <a:rPr lang="tr-TR" sz="1000" b="0" dirty="0">
                <a:effectLst/>
              </a:rPr>
              <a:t>Çevresel, tarihi ve </a:t>
            </a:r>
            <a:r>
              <a:rPr lang="tr-TR" sz="1000" b="0" dirty="0" err="1">
                <a:effectLst/>
              </a:rPr>
              <a:t>kültürel</a:t>
            </a:r>
            <a:r>
              <a:rPr lang="tr-TR" sz="1000" b="0" dirty="0">
                <a:effectLst/>
              </a:rPr>
              <a:t> </a:t>
            </a:r>
            <a:r>
              <a:rPr lang="tr-TR" sz="1000" b="0" dirty="0" err="1">
                <a:effectLst/>
              </a:rPr>
              <a:t>değerlerinin</a:t>
            </a:r>
            <a:r>
              <a:rPr lang="tr-TR" sz="1000" b="0" dirty="0">
                <a:effectLst/>
              </a:rPr>
              <a:t> korunması </a:t>
            </a:r>
            <a:r>
              <a:rPr lang="tr-TR" sz="1000" b="0" dirty="0" err="1">
                <a:effectLst/>
              </a:rPr>
              <a:t>için</a:t>
            </a:r>
            <a:r>
              <a:rPr lang="tr-TR" sz="1000" b="0" dirty="0">
                <a:effectLst/>
              </a:rPr>
              <a:t> gerekli destek sağlamak, </a:t>
            </a:r>
            <a:endParaRPr lang="tr-TR" sz="1000" dirty="0">
              <a:effectLst/>
            </a:endParaRPr>
          </a:p>
          <a:p>
            <a:pPr>
              <a:buFont typeface="Wingdings" pitchFamily="2" charset="2"/>
              <a:buChar char="v"/>
            </a:pPr>
            <a:r>
              <a:rPr lang="tr-TR" sz="1000" b="0" dirty="0" err="1">
                <a:effectLst/>
              </a:rPr>
              <a:t>Ürünlerin</a:t>
            </a:r>
            <a:r>
              <a:rPr lang="tr-TR" sz="1000" b="0" dirty="0">
                <a:effectLst/>
              </a:rPr>
              <a:t> satın alması yapılırken satın alma </a:t>
            </a:r>
            <a:r>
              <a:rPr lang="tr-TR" sz="1000" b="0" dirty="0" err="1">
                <a:effectLst/>
              </a:rPr>
              <a:t>prosedüründe</a:t>
            </a:r>
            <a:r>
              <a:rPr lang="tr-TR" sz="1000" b="0" dirty="0">
                <a:effectLst/>
              </a:rPr>
              <a:t> </a:t>
            </a:r>
            <a:r>
              <a:rPr lang="tr-TR" sz="1000" b="0" dirty="0" err="1">
                <a:effectLst/>
              </a:rPr>
              <a:t>belirtilmis</a:t>
            </a:r>
            <a:r>
              <a:rPr lang="tr-TR" sz="1000" b="0" dirty="0">
                <a:effectLst/>
              </a:rPr>
              <a:t>̧ olan </a:t>
            </a:r>
            <a:r>
              <a:rPr lang="tr-TR" sz="1000" b="0" dirty="0" err="1">
                <a:effectLst/>
              </a:rPr>
              <a:t>çevre</a:t>
            </a:r>
            <a:r>
              <a:rPr lang="tr-TR" sz="1000" b="0" dirty="0">
                <a:effectLst/>
              </a:rPr>
              <a:t> dostu ve </a:t>
            </a:r>
            <a:r>
              <a:rPr lang="tr-TR" sz="1000" b="0" dirty="0" err="1">
                <a:effectLst/>
              </a:rPr>
              <a:t>sürdürülebilir</a:t>
            </a:r>
            <a:r>
              <a:rPr lang="tr-TR" sz="1000" b="0" dirty="0">
                <a:effectLst/>
              </a:rPr>
              <a:t> </a:t>
            </a:r>
            <a:r>
              <a:rPr lang="tr-TR" sz="1000" b="0" dirty="0" err="1">
                <a:effectLst/>
              </a:rPr>
              <a:t>çevreyi</a:t>
            </a:r>
            <a:r>
              <a:rPr lang="tr-TR" sz="1000" b="0" dirty="0">
                <a:effectLst/>
              </a:rPr>
              <a:t> destekleyen </a:t>
            </a:r>
            <a:r>
              <a:rPr lang="tr-TR" sz="1000" b="0" dirty="0" err="1">
                <a:effectLst/>
              </a:rPr>
              <a:t>tedarikçiler</a:t>
            </a:r>
            <a:r>
              <a:rPr lang="tr-TR" sz="1000" b="0" dirty="0">
                <a:effectLst/>
              </a:rPr>
              <a:t> ile </a:t>
            </a:r>
            <a:r>
              <a:rPr lang="tr-TR" sz="1000" b="0" dirty="0" err="1">
                <a:effectLst/>
              </a:rPr>
              <a:t>işbirliği</a:t>
            </a:r>
            <a:r>
              <a:rPr lang="tr-TR" sz="1000" b="0" dirty="0">
                <a:effectLst/>
              </a:rPr>
              <a:t> yapılırken; </a:t>
            </a:r>
            <a:r>
              <a:rPr lang="tr-TR" sz="1000" b="0" dirty="0" err="1">
                <a:effectLst/>
              </a:rPr>
              <a:t>çevre</a:t>
            </a:r>
            <a:r>
              <a:rPr lang="tr-TR" sz="1000" b="0" dirty="0">
                <a:effectLst/>
              </a:rPr>
              <a:t> dostu </a:t>
            </a:r>
            <a:r>
              <a:rPr lang="tr-TR" sz="1000" b="0" dirty="0" err="1">
                <a:effectLst/>
              </a:rPr>
              <a:t>ürünlerin</a:t>
            </a:r>
            <a:r>
              <a:rPr lang="tr-TR" sz="1000" b="0" dirty="0">
                <a:effectLst/>
              </a:rPr>
              <a:t> satın alınmasına </a:t>
            </a:r>
            <a:r>
              <a:rPr lang="tr-TR" sz="1000" b="0" dirty="0" err="1">
                <a:effectLst/>
              </a:rPr>
              <a:t>önem</a:t>
            </a:r>
            <a:r>
              <a:rPr lang="tr-TR" sz="1000" b="0" dirty="0">
                <a:effectLst/>
              </a:rPr>
              <a:t> vermek, </a:t>
            </a:r>
            <a:endParaRPr lang="tr-TR" sz="1000" dirty="0">
              <a:effectLst/>
            </a:endParaRPr>
          </a:p>
          <a:p>
            <a:pPr>
              <a:buFont typeface="Wingdings" pitchFamily="2" charset="2"/>
              <a:buChar char="v"/>
            </a:pPr>
            <a:r>
              <a:rPr lang="tr-TR" sz="1000" b="0" dirty="0">
                <a:effectLst/>
              </a:rPr>
              <a:t>Geri </a:t>
            </a:r>
            <a:r>
              <a:rPr lang="tr-TR" sz="1000" b="0" dirty="0" err="1">
                <a:effectLst/>
              </a:rPr>
              <a:t>dönüştürülmüs</a:t>
            </a:r>
            <a:r>
              <a:rPr lang="tr-TR" sz="1000" b="0" dirty="0">
                <a:effectLst/>
              </a:rPr>
              <a:t>̧ </a:t>
            </a:r>
            <a:r>
              <a:rPr lang="tr-TR" sz="1000" b="0" dirty="0" err="1">
                <a:effectLst/>
              </a:rPr>
              <a:t>ürün</a:t>
            </a:r>
            <a:r>
              <a:rPr lang="tr-TR" sz="1000" b="0" dirty="0">
                <a:effectLst/>
              </a:rPr>
              <a:t> kullanımını arttırmaya </a:t>
            </a:r>
            <a:r>
              <a:rPr lang="tr-TR" sz="1000" b="0" dirty="0" err="1">
                <a:effectLst/>
              </a:rPr>
              <a:t>özen</a:t>
            </a:r>
            <a:r>
              <a:rPr lang="tr-TR" sz="1000" b="0" dirty="0">
                <a:effectLst/>
              </a:rPr>
              <a:t> </a:t>
            </a:r>
            <a:r>
              <a:rPr lang="tr-TR" sz="1000" b="0" dirty="0" err="1">
                <a:effectLst/>
              </a:rPr>
              <a:t>göstermek</a:t>
            </a:r>
            <a:r>
              <a:rPr lang="tr-TR" sz="1000" b="0" dirty="0">
                <a:effectLst/>
              </a:rPr>
              <a:t>, </a:t>
            </a:r>
            <a:endParaRPr lang="tr-TR" sz="1000" dirty="0">
              <a:effectLst/>
            </a:endParaRPr>
          </a:p>
          <a:p>
            <a:pPr>
              <a:buFont typeface="Wingdings" pitchFamily="2" charset="2"/>
              <a:buChar char="v"/>
            </a:pPr>
            <a:r>
              <a:rPr lang="tr-TR" sz="1000" b="0" dirty="0">
                <a:effectLst/>
              </a:rPr>
              <a:t>Personelimizi tehlikeli kimyasalların </a:t>
            </a:r>
            <a:r>
              <a:rPr lang="tr-TR" sz="1000" b="0" dirty="0" err="1">
                <a:effectLst/>
              </a:rPr>
              <a:t>dökülmesi</a:t>
            </a:r>
            <a:r>
              <a:rPr lang="tr-TR" sz="1000" b="0" dirty="0">
                <a:effectLst/>
              </a:rPr>
              <a:t> durumunda alacakları tedbirler konusunda </a:t>
            </a:r>
            <a:r>
              <a:rPr lang="tr-TR" sz="1000" b="0" dirty="0" err="1">
                <a:effectLst/>
              </a:rPr>
              <a:t>eğitmek</a:t>
            </a:r>
            <a:r>
              <a:rPr lang="tr-TR" sz="1000" b="0" dirty="0">
                <a:effectLst/>
              </a:rPr>
              <a:t>, </a:t>
            </a:r>
            <a:endParaRPr lang="tr-TR" sz="1000" dirty="0">
              <a:effectLst/>
            </a:endParaRPr>
          </a:p>
          <a:p>
            <a:pPr>
              <a:buFont typeface="Wingdings" pitchFamily="2" charset="2"/>
              <a:buChar char="v"/>
            </a:pPr>
            <a:r>
              <a:rPr lang="tr-TR" sz="1000" dirty="0" err="1"/>
              <a:t>Ç</a:t>
            </a:r>
            <a:r>
              <a:rPr lang="tr-TR" sz="1000" b="0" dirty="0" err="1">
                <a:effectLst/>
              </a:rPr>
              <a:t>̧evresel</a:t>
            </a:r>
            <a:r>
              <a:rPr lang="tr-TR" sz="1000" b="0" dirty="0">
                <a:effectLst/>
              </a:rPr>
              <a:t> sorumluluklarımız konusunda </a:t>
            </a:r>
            <a:r>
              <a:rPr lang="tr-TR" sz="1000" b="0" dirty="0" err="1">
                <a:effectLst/>
              </a:rPr>
              <a:t>tüm</a:t>
            </a:r>
            <a:r>
              <a:rPr lang="tr-TR" sz="1000" b="0" dirty="0">
                <a:effectLst/>
              </a:rPr>
              <a:t> personelimizi ve misafirlerimizi </a:t>
            </a:r>
            <a:r>
              <a:rPr lang="tr-TR" sz="1000" b="0" dirty="0" err="1">
                <a:effectLst/>
              </a:rPr>
              <a:t>bilinçlendirerek</a:t>
            </a:r>
            <a:r>
              <a:rPr lang="tr-TR" sz="1000" b="0" dirty="0">
                <a:effectLst/>
              </a:rPr>
              <a:t> katılımlarını sağlamak,</a:t>
            </a:r>
            <a:br>
              <a:rPr lang="tr-TR" sz="1000" b="0" dirty="0">
                <a:effectLst/>
              </a:rPr>
            </a:br>
            <a:br>
              <a:rPr lang="tr-TR" sz="1000" dirty="0"/>
            </a:br>
            <a:endParaRPr lang="tr-TR" sz="1000" dirty="0"/>
          </a:p>
        </p:txBody>
      </p:sp>
      <p:sp>
        <p:nvSpPr>
          <p:cNvPr id="29" name="Rectangle 28">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66660" y="0"/>
            <a:ext cx="1577340" cy="6858000"/>
          </a:xfrm>
          <a:prstGeom prst="rect">
            <a:avLst/>
          </a:prstGeom>
          <a:solidFill>
            <a:srgbClr val="7449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1" name="Oval 30">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97138" y="2357641"/>
            <a:ext cx="2167815" cy="2167815"/>
          </a:xfrm>
          <a:prstGeom prst="ellipse">
            <a:avLst/>
          </a:prstGeom>
          <a:solidFill>
            <a:srgbClr val="FFFFFF"/>
          </a:solidFill>
          <a:ln w="22225">
            <a:solidFill>
              <a:srgbClr val="B0DF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5" name="Resim 4" descr="kişi, şahıs, sebze, metin, yeşil içeren bir resim&#10;&#10;Açıklama otomatik olarak oluşturuldu">
            <a:extLst>
              <a:ext uri="{FF2B5EF4-FFF2-40B4-BE49-F238E27FC236}">
                <a16:creationId xmlns:a16="http://schemas.microsoft.com/office/drawing/2014/main" id="{E9171A6F-A88C-DF7D-63CA-172169542285}"/>
              </a:ext>
            </a:extLst>
          </p:cNvPr>
          <p:cNvPicPr>
            <a:picLocks noChangeAspect="1"/>
          </p:cNvPicPr>
          <p:nvPr/>
        </p:nvPicPr>
        <p:blipFill>
          <a:blip r:embed="rId2">
            <a:alphaModFix/>
            <a:extLst>
              <a:ext uri="{28A0092B-C50C-407E-A947-70E740481C1C}">
                <a14:useLocalDpi xmlns:a14="http://schemas.microsoft.com/office/drawing/2010/main" val="0"/>
              </a:ext>
            </a:extLst>
          </a:blip>
          <a:srcRect l="6803" r="10471" b="-1"/>
          <a:stretch/>
        </p:blipFill>
        <p:spPr>
          <a:xfrm>
            <a:off x="6598028" y="2461923"/>
            <a:ext cx="1937263" cy="1934153"/>
          </a:xfrm>
          <a:custGeom>
            <a:avLst/>
            <a:gdLst/>
            <a:ahLst/>
            <a:cxnLst/>
            <a:rect l="l" t="t" r="r" b="b"/>
            <a:pathLst>
              <a:path w="6057610" h="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effectLst>
            <a:softEdge rad="0"/>
          </a:effectLst>
        </p:spPr>
      </p:pic>
    </p:spTree>
    <p:extLst>
      <p:ext uri="{BB962C8B-B14F-4D97-AF65-F5344CB8AC3E}">
        <p14:creationId xmlns:p14="http://schemas.microsoft.com/office/powerpoint/2010/main" val="29359241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D0D67A9-CFEC-58F2-7A7B-3125B8692141}"/>
              </a:ext>
            </a:extLst>
          </p:cNvPr>
          <p:cNvSpPr>
            <a:spLocks noGrp="1"/>
          </p:cNvSpPr>
          <p:nvPr>
            <p:ph type="title"/>
          </p:nvPr>
        </p:nvSpPr>
        <p:spPr>
          <a:xfrm>
            <a:off x="609600" y="533400"/>
            <a:ext cx="5848351" cy="1300058"/>
          </a:xfrm>
        </p:spPr>
        <p:txBody>
          <a:bodyPr>
            <a:normAutofit fontScale="90000"/>
          </a:bodyPr>
          <a:lstStyle/>
          <a:p>
            <a:r>
              <a:rPr lang="tr-TR" sz="1200" b="1" dirty="0">
                <a:latin typeface="+mn-lt"/>
              </a:rPr>
              <a:t>Çevre ve Atık Yönetimi</a:t>
            </a:r>
            <a:br>
              <a:rPr lang="tr-TR" sz="1200" dirty="0">
                <a:latin typeface="+mn-lt"/>
              </a:rPr>
            </a:br>
            <a:br>
              <a:rPr lang="tr-TR" sz="1200" dirty="0">
                <a:latin typeface="+mn-lt"/>
              </a:rPr>
            </a:br>
            <a:br>
              <a:rPr lang="tr-TR" sz="1200" dirty="0">
                <a:latin typeface="+mn-lt"/>
              </a:rPr>
            </a:br>
            <a:r>
              <a:rPr lang="tr-TR" sz="1200" b="0" dirty="0">
                <a:effectLst/>
                <a:latin typeface="+mn-lt"/>
              </a:rPr>
              <a:t>Rekabet </a:t>
            </a:r>
            <a:r>
              <a:rPr lang="tr-TR" sz="1200" b="0" dirty="0" err="1">
                <a:effectLst/>
                <a:latin typeface="+mn-lt"/>
              </a:rPr>
              <a:t>gücünu</a:t>
            </a:r>
            <a:r>
              <a:rPr lang="tr-TR" sz="1200" b="0" dirty="0">
                <a:effectLst/>
                <a:latin typeface="+mn-lt"/>
              </a:rPr>
              <a:t>̈ arttırmak </a:t>
            </a:r>
            <a:r>
              <a:rPr lang="tr-TR" sz="1200" b="0" dirty="0" err="1">
                <a:effectLst/>
                <a:latin typeface="+mn-lt"/>
              </a:rPr>
              <a:t>için</a:t>
            </a:r>
            <a:r>
              <a:rPr lang="tr-TR" sz="1200" b="0" dirty="0">
                <a:effectLst/>
                <a:latin typeface="+mn-lt"/>
              </a:rPr>
              <a:t>, </a:t>
            </a:r>
            <a:r>
              <a:rPr lang="tr-TR" sz="1200" b="0" dirty="0" err="1">
                <a:effectLst/>
                <a:latin typeface="+mn-lt"/>
              </a:rPr>
              <a:t>döngüsel</a:t>
            </a:r>
            <a:r>
              <a:rPr lang="tr-TR" sz="1200" b="0" dirty="0">
                <a:effectLst/>
                <a:latin typeface="+mn-lt"/>
              </a:rPr>
              <a:t> ekonomiye </a:t>
            </a:r>
            <a:r>
              <a:rPr lang="tr-TR" sz="1200" b="0" dirty="0" err="1">
                <a:effectLst/>
                <a:latin typeface="+mn-lt"/>
              </a:rPr>
              <a:t>geçmek</a:t>
            </a:r>
            <a:r>
              <a:rPr lang="tr-TR" sz="1200" b="0" dirty="0">
                <a:effectLst/>
                <a:latin typeface="+mn-lt"/>
              </a:rPr>
              <a:t>, israfı </a:t>
            </a:r>
            <a:r>
              <a:rPr lang="tr-TR" sz="1200" b="0" dirty="0" err="1">
                <a:effectLst/>
                <a:latin typeface="+mn-lt"/>
              </a:rPr>
              <a:t>önlemek</a:t>
            </a:r>
            <a:r>
              <a:rPr lang="tr-TR" sz="1200" b="0" dirty="0">
                <a:effectLst/>
                <a:latin typeface="+mn-lt"/>
              </a:rPr>
              <a:t>, </a:t>
            </a:r>
            <a:r>
              <a:rPr lang="tr-TR" sz="1200" b="0" dirty="0" err="1">
                <a:effectLst/>
                <a:latin typeface="+mn-lt"/>
              </a:rPr>
              <a:t>çevreyi</a:t>
            </a:r>
            <a:r>
              <a:rPr lang="tr-TR" sz="1200" b="0" dirty="0">
                <a:effectLst/>
                <a:latin typeface="+mn-lt"/>
              </a:rPr>
              <a:t> korumak, </a:t>
            </a:r>
            <a:r>
              <a:rPr lang="tr-TR" sz="1200" b="0" dirty="0" err="1">
                <a:effectLst/>
                <a:latin typeface="+mn-lt"/>
              </a:rPr>
              <a:t>kirliliği</a:t>
            </a:r>
            <a:r>
              <a:rPr lang="tr-TR" sz="1200" b="0" dirty="0">
                <a:effectLst/>
                <a:latin typeface="+mn-lt"/>
              </a:rPr>
              <a:t> </a:t>
            </a:r>
            <a:r>
              <a:rPr lang="tr-TR" sz="1200" b="0" dirty="0" err="1">
                <a:effectLst/>
                <a:latin typeface="+mn-lt"/>
              </a:rPr>
              <a:t>önlemek</a:t>
            </a:r>
            <a:r>
              <a:rPr lang="tr-TR" sz="1200" b="0" dirty="0">
                <a:effectLst/>
                <a:latin typeface="+mn-lt"/>
              </a:rPr>
              <a:t>, halkın </a:t>
            </a:r>
            <a:r>
              <a:rPr lang="tr-TR" sz="1200" b="0" dirty="0" err="1">
                <a:effectLst/>
                <a:latin typeface="+mn-lt"/>
              </a:rPr>
              <a:t>duyarlılığını</a:t>
            </a:r>
            <a:r>
              <a:rPr lang="tr-TR" sz="1200" b="0" dirty="0">
                <a:effectLst/>
                <a:latin typeface="+mn-lt"/>
              </a:rPr>
              <a:t> arttırmak, </a:t>
            </a:r>
            <a:r>
              <a:rPr lang="tr-TR" sz="1200" b="0" dirty="0" err="1">
                <a:effectLst/>
                <a:latin typeface="+mn-lt"/>
              </a:rPr>
              <a:t>çevre</a:t>
            </a:r>
            <a:r>
              <a:rPr lang="tr-TR" sz="1200" b="0" dirty="0">
                <a:effectLst/>
                <a:latin typeface="+mn-lt"/>
              </a:rPr>
              <a:t> dostu </a:t>
            </a:r>
            <a:r>
              <a:rPr lang="tr-TR" sz="1200" b="0" dirty="0" err="1">
                <a:effectLst/>
                <a:latin typeface="+mn-lt"/>
              </a:rPr>
              <a:t>yaşam</a:t>
            </a:r>
            <a:r>
              <a:rPr lang="tr-TR" sz="1200" b="0" dirty="0">
                <a:effectLst/>
                <a:latin typeface="+mn-lt"/>
              </a:rPr>
              <a:t> tarzını benimseterek </a:t>
            </a:r>
            <a:r>
              <a:rPr lang="tr-TR" sz="1200" b="0" dirty="0" err="1">
                <a:effectLst/>
                <a:latin typeface="+mn-lt"/>
              </a:rPr>
              <a:t>geleceğimize</a:t>
            </a:r>
            <a:r>
              <a:rPr lang="tr-TR" sz="1200" b="0" dirty="0">
                <a:effectLst/>
                <a:latin typeface="+mn-lt"/>
              </a:rPr>
              <a:t> katkı sunmak </a:t>
            </a:r>
            <a:r>
              <a:rPr lang="tr-TR" sz="1200" b="0" dirty="0" err="1">
                <a:effectLst/>
                <a:latin typeface="+mn-lt"/>
              </a:rPr>
              <a:t>için</a:t>
            </a:r>
            <a:r>
              <a:rPr lang="tr-TR" sz="1200" b="0" dirty="0">
                <a:effectLst/>
                <a:latin typeface="+mn-lt"/>
              </a:rPr>
              <a:t> “Sıfır Atık” diyerek otellerimizde </a:t>
            </a:r>
            <a:r>
              <a:rPr lang="tr-TR" sz="1200" b="0" dirty="0" err="1">
                <a:effectLst/>
                <a:latin typeface="+mn-lt"/>
              </a:rPr>
              <a:t>tüm</a:t>
            </a:r>
            <a:r>
              <a:rPr lang="tr-TR" sz="1200" b="0" dirty="0">
                <a:effectLst/>
                <a:latin typeface="+mn-lt"/>
              </a:rPr>
              <a:t> operasyonel departmanlarda bir dizi atık azaltma programı </a:t>
            </a:r>
            <a:r>
              <a:rPr lang="tr-TR" sz="1200" b="0" dirty="0" err="1">
                <a:effectLst/>
                <a:latin typeface="+mn-lt"/>
              </a:rPr>
              <a:t>yürütmekteyiz</a:t>
            </a:r>
            <a:r>
              <a:rPr lang="tr-TR" sz="1200" b="0" dirty="0">
                <a:effectLst/>
                <a:latin typeface="+mn-lt"/>
              </a:rPr>
              <a:t>. </a:t>
            </a:r>
            <a:br>
              <a:rPr lang="tr-TR" sz="1200" dirty="0">
                <a:effectLst/>
                <a:latin typeface="+mn-lt"/>
              </a:rPr>
            </a:br>
            <a:endParaRPr lang="tr-TR" sz="1200" dirty="0">
              <a:latin typeface="+mn-lt"/>
            </a:endParaRPr>
          </a:p>
        </p:txBody>
      </p:sp>
      <p:sp>
        <p:nvSpPr>
          <p:cNvPr id="3" name="Metin Yer Tutucusu 2">
            <a:extLst>
              <a:ext uri="{FF2B5EF4-FFF2-40B4-BE49-F238E27FC236}">
                <a16:creationId xmlns:a16="http://schemas.microsoft.com/office/drawing/2014/main" id="{BE9DCC6B-9362-9934-C7C8-9A8D49AAA4D5}"/>
              </a:ext>
            </a:extLst>
          </p:cNvPr>
          <p:cNvSpPr>
            <a:spLocks noGrp="1"/>
          </p:cNvSpPr>
          <p:nvPr>
            <p:ph idx="1"/>
          </p:nvPr>
        </p:nvSpPr>
        <p:spPr>
          <a:xfrm>
            <a:off x="852321" y="2147568"/>
            <a:ext cx="5508485" cy="3351532"/>
          </a:xfrm>
        </p:spPr>
        <p:txBody>
          <a:bodyPr anchor="ctr">
            <a:normAutofit/>
          </a:bodyPr>
          <a:lstStyle/>
          <a:p>
            <a:pPr>
              <a:buFont typeface="Wingdings" pitchFamily="2" charset="2"/>
              <a:buChar char="v"/>
            </a:pPr>
            <a:r>
              <a:rPr lang="tr-TR" sz="1400" b="0" dirty="0">
                <a:effectLst/>
              </a:rPr>
              <a:t>Otelimiz atık </a:t>
            </a:r>
            <a:r>
              <a:rPr lang="tr-TR" sz="1400" b="0" dirty="0" err="1">
                <a:effectLst/>
              </a:rPr>
              <a:t>yönetim</a:t>
            </a:r>
            <a:r>
              <a:rPr lang="tr-TR" sz="1400" b="0" dirty="0">
                <a:effectLst/>
              </a:rPr>
              <a:t> planlarına sadık kalarak “Sıfır Atık Belgesi” almaya hak </a:t>
            </a:r>
            <a:r>
              <a:rPr lang="tr-TR" sz="1400" b="0" dirty="0" err="1">
                <a:effectLst/>
              </a:rPr>
              <a:t>kazanmıştır</a:t>
            </a:r>
            <a:r>
              <a:rPr lang="tr-TR" sz="1400" b="0" dirty="0">
                <a:effectLst/>
              </a:rPr>
              <a:t>. </a:t>
            </a:r>
          </a:p>
          <a:p>
            <a:pPr>
              <a:buFont typeface="Wingdings" pitchFamily="2" charset="2"/>
              <a:buChar char="v"/>
            </a:pPr>
            <a:endParaRPr lang="tr-TR" sz="1400" dirty="0">
              <a:effectLst/>
            </a:endParaRPr>
          </a:p>
          <a:p>
            <a:pPr>
              <a:buFont typeface="Wingdings" pitchFamily="2" charset="2"/>
              <a:buChar char="v"/>
            </a:pPr>
            <a:r>
              <a:rPr lang="tr-TR" sz="1400" b="0" dirty="0" err="1">
                <a:effectLst/>
              </a:rPr>
              <a:t>Tüm</a:t>
            </a:r>
            <a:r>
              <a:rPr lang="tr-TR" sz="1400" b="0" dirty="0">
                <a:effectLst/>
              </a:rPr>
              <a:t> departmanlarda ambalaj atıkları, tehlikeli atıklar, organik atıklar, atık </a:t>
            </a:r>
            <a:r>
              <a:rPr lang="tr-TR" sz="1400" b="0" dirty="0" err="1">
                <a:effectLst/>
              </a:rPr>
              <a:t>yağlar</a:t>
            </a:r>
            <a:r>
              <a:rPr lang="tr-TR" sz="1400" b="0" dirty="0">
                <a:effectLst/>
              </a:rPr>
              <a:t> ve piller ayrı olarak toplanmakta, otel işlerinde mevzuatlara uygun olarak </a:t>
            </a:r>
            <a:r>
              <a:rPr lang="tr-TR" sz="1400" b="0" dirty="0" err="1">
                <a:effectLst/>
              </a:rPr>
              <a:t>tanımlanmıs</a:t>
            </a:r>
            <a:r>
              <a:rPr lang="tr-TR" sz="1400" b="0" dirty="0">
                <a:effectLst/>
              </a:rPr>
              <a:t>̧ </a:t>
            </a:r>
            <a:r>
              <a:rPr lang="tr-TR" sz="1400" b="0" dirty="0" err="1">
                <a:effectLst/>
              </a:rPr>
              <a:t>geçici</a:t>
            </a:r>
            <a:r>
              <a:rPr lang="tr-TR" sz="1400" b="0" dirty="0">
                <a:effectLst/>
              </a:rPr>
              <a:t> depolama alanlarında tutulup lisanslı ve izinli firmalar tarafından toplatılarak ilgili </a:t>
            </a:r>
            <a:r>
              <a:rPr lang="tr-TR" sz="1400" b="0" dirty="0" err="1">
                <a:effectLst/>
              </a:rPr>
              <a:t>ayrıştırma</a:t>
            </a:r>
            <a:r>
              <a:rPr lang="tr-TR" sz="1400" b="0" dirty="0">
                <a:effectLst/>
              </a:rPr>
              <a:t> geri </a:t>
            </a:r>
            <a:r>
              <a:rPr lang="tr-TR" sz="1400" b="0" dirty="0" err="1">
                <a:effectLst/>
              </a:rPr>
              <a:t>dönüştürme</a:t>
            </a:r>
            <a:r>
              <a:rPr lang="tr-TR" sz="1400" b="0" dirty="0">
                <a:effectLst/>
              </a:rPr>
              <a:t> tesislerine </a:t>
            </a:r>
            <a:r>
              <a:rPr lang="tr-TR" sz="1400" b="0" dirty="0" err="1">
                <a:effectLst/>
              </a:rPr>
              <a:t>gönderilmektedir</a:t>
            </a:r>
            <a:r>
              <a:rPr lang="tr-TR" sz="1400" b="0" dirty="0">
                <a:effectLst/>
              </a:rPr>
              <a:t>. </a:t>
            </a:r>
          </a:p>
          <a:p>
            <a:pPr marL="0" indent="0">
              <a:buNone/>
            </a:pPr>
            <a:endParaRPr lang="tr-TR" sz="1400" dirty="0">
              <a:effectLst/>
            </a:endParaRPr>
          </a:p>
        </p:txBody>
      </p:sp>
      <p:sp>
        <p:nvSpPr>
          <p:cNvPr id="29" name="Rectangle 28">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66660" y="0"/>
            <a:ext cx="1577340" cy="6858000"/>
          </a:xfrm>
          <a:prstGeom prst="rect">
            <a:avLst/>
          </a:prstGeom>
          <a:solidFill>
            <a:srgbClr val="7449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1" name="Oval 30">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97138" y="2357641"/>
            <a:ext cx="2167815" cy="2167815"/>
          </a:xfrm>
          <a:prstGeom prst="ellipse">
            <a:avLst/>
          </a:prstGeom>
          <a:solidFill>
            <a:srgbClr val="FFFFFF"/>
          </a:solidFill>
          <a:ln w="22225">
            <a:solidFill>
              <a:srgbClr val="B0DF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5" name="Resim 4" descr="kişi, şahıs, sebze, metin, yeşil içeren bir resim&#10;&#10;Açıklama otomatik olarak oluşturuldu">
            <a:extLst>
              <a:ext uri="{FF2B5EF4-FFF2-40B4-BE49-F238E27FC236}">
                <a16:creationId xmlns:a16="http://schemas.microsoft.com/office/drawing/2014/main" id="{E9171A6F-A88C-DF7D-63CA-172169542285}"/>
              </a:ext>
            </a:extLst>
          </p:cNvPr>
          <p:cNvPicPr>
            <a:picLocks noChangeAspect="1"/>
          </p:cNvPicPr>
          <p:nvPr/>
        </p:nvPicPr>
        <p:blipFill>
          <a:blip r:embed="rId2">
            <a:alphaModFix/>
            <a:extLst>
              <a:ext uri="{28A0092B-C50C-407E-A947-70E740481C1C}">
                <a14:useLocalDpi xmlns:a14="http://schemas.microsoft.com/office/drawing/2010/main" val="0"/>
              </a:ext>
            </a:extLst>
          </a:blip>
          <a:srcRect l="6803" r="10471" b="-1"/>
          <a:stretch/>
        </p:blipFill>
        <p:spPr>
          <a:xfrm>
            <a:off x="6598028" y="2461923"/>
            <a:ext cx="1937263" cy="1934153"/>
          </a:xfrm>
          <a:custGeom>
            <a:avLst/>
            <a:gdLst/>
            <a:ahLst/>
            <a:cxnLst/>
            <a:rect l="l" t="t" r="r" b="b"/>
            <a:pathLst>
              <a:path w="6057610" h="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effectLst>
            <a:softEdge rad="0"/>
          </a:effectLst>
        </p:spPr>
      </p:pic>
    </p:spTree>
    <p:extLst>
      <p:ext uri="{BB962C8B-B14F-4D97-AF65-F5344CB8AC3E}">
        <p14:creationId xmlns:p14="http://schemas.microsoft.com/office/powerpoint/2010/main" val="44597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D0D67A9-CFEC-58F2-7A7B-3125B8692141}"/>
              </a:ext>
            </a:extLst>
          </p:cNvPr>
          <p:cNvSpPr>
            <a:spLocks noGrp="1"/>
          </p:cNvSpPr>
          <p:nvPr>
            <p:ph type="title"/>
          </p:nvPr>
        </p:nvSpPr>
        <p:spPr>
          <a:xfrm>
            <a:off x="852322" y="839286"/>
            <a:ext cx="5605629" cy="994172"/>
          </a:xfrm>
        </p:spPr>
        <p:txBody>
          <a:bodyPr>
            <a:normAutofit/>
          </a:bodyPr>
          <a:lstStyle/>
          <a:p>
            <a:r>
              <a:rPr lang="tr-TR" sz="2100" b="1">
                <a:latin typeface="+mn-lt"/>
              </a:rPr>
              <a:t>KURUM İÇİ PERSONEL EĞİTİMİ </a:t>
            </a:r>
            <a:br>
              <a:rPr lang="tr-TR" sz="2100" b="1">
                <a:latin typeface="+mn-lt"/>
              </a:rPr>
            </a:br>
            <a:r>
              <a:rPr lang="tr-TR" sz="2100" b="1">
                <a:latin typeface="+mn-lt"/>
              </a:rPr>
              <a:t>VE </a:t>
            </a:r>
            <a:br>
              <a:rPr lang="tr-TR" sz="2100" b="1">
                <a:latin typeface="+mn-lt"/>
              </a:rPr>
            </a:br>
            <a:r>
              <a:rPr lang="tr-TR" sz="2100" b="1">
                <a:latin typeface="+mn-lt"/>
              </a:rPr>
              <a:t>SÜRDÜRÜLEBİLİRLİK ÇALIŞMALARI</a:t>
            </a:r>
          </a:p>
        </p:txBody>
      </p:sp>
      <p:sp>
        <p:nvSpPr>
          <p:cNvPr id="3" name="Metin Yer Tutucusu 2">
            <a:extLst>
              <a:ext uri="{FF2B5EF4-FFF2-40B4-BE49-F238E27FC236}">
                <a16:creationId xmlns:a16="http://schemas.microsoft.com/office/drawing/2014/main" id="{BE9DCC6B-9362-9934-C7C8-9A8D49AAA4D5}"/>
              </a:ext>
            </a:extLst>
          </p:cNvPr>
          <p:cNvSpPr>
            <a:spLocks noGrp="1"/>
          </p:cNvSpPr>
          <p:nvPr>
            <p:ph idx="1"/>
          </p:nvPr>
        </p:nvSpPr>
        <p:spPr>
          <a:xfrm>
            <a:off x="852321" y="2147568"/>
            <a:ext cx="5508485" cy="3351532"/>
          </a:xfrm>
        </p:spPr>
        <p:txBody>
          <a:bodyPr anchor="ctr">
            <a:normAutofit/>
          </a:bodyPr>
          <a:lstStyle/>
          <a:p>
            <a:pPr lvl="0">
              <a:buFont typeface="Wingdings" pitchFamily="2" charset="2"/>
              <a:buChar char="ü"/>
            </a:pPr>
            <a:r>
              <a:rPr lang="tr-TR" sz="1000" kern="100">
                <a:effectLst/>
                <a:ea typeface="Aptos" panose="020B0004020202020204" pitchFamily="34" charset="0"/>
                <a:cs typeface="Times New Roman" panose="02020603050405020304" pitchFamily="18" charset="0"/>
              </a:rPr>
              <a:t>SÜRDÜRÜLEBİLİRLİK İLE İLGİLİ EĞİTİM VERİLDİ VE KAYITLARI TUTULDU.</a:t>
            </a:r>
          </a:p>
          <a:p>
            <a:pPr lvl="0">
              <a:buFont typeface="Wingdings" pitchFamily="2" charset="2"/>
              <a:buChar char="ü"/>
            </a:pPr>
            <a:r>
              <a:rPr lang="tr-TR" sz="1000" kern="100">
                <a:effectLst/>
                <a:ea typeface="Aptos" panose="020B0004020202020204" pitchFamily="34" charset="0"/>
                <a:cs typeface="Times New Roman" panose="02020603050405020304" pitchFamily="18" charset="0"/>
              </a:rPr>
              <a:t>PERSONEL EĞİTİM PLANI ÇIKARTILDI.</a:t>
            </a:r>
          </a:p>
          <a:p>
            <a:pPr lvl="0">
              <a:buFont typeface="Wingdings" pitchFamily="2" charset="2"/>
              <a:buChar char="ü"/>
            </a:pPr>
            <a:r>
              <a:rPr lang="tr-TR" sz="1000" kern="100">
                <a:effectLst/>
                <a:ea typeface="Aptos" panose="020B0004020202020204" pitchFamily="34" charset="0"/>
                <a:cs typeface="Times New Roman" panose="02020603050405020304" pitchFamily="18" charset="0"/>
              </a:rPr>
              <a:t>EĞİTİM SUNUMLARI YAPILDI.</a:t>
            </a:r>
          </a:p>
          <a:p>
            <a:pPr lvl="0">
              <a:buFont typeface="Wingdings" pitchFamily="2" charset="2"/>
              <a:buChar char="ü"/>
            </a:pPr>
            <a:r>
              <a:rPr lang="tr-TR" sz="1000" kern="100">
                <a:effectLst/>
                <a:ea typeface="Aptos" panose="020B0004020202020204" pitchFamily="34" charset="0"/>
                <a:cs typeface="Times New Roman" panose="02020603050405020304" pitchFamily="18" charset="0"/>
              </a:rPr>
              <a:t>ATIK VE GERİ DÖNÜŞÜM İLE İLGİLİ BİLGİLENDİRMELER YAPILDI. </a:t>
            </a:r>
          </a:p>
          <a:p>
            <a:pPr lvl="0">
              <a:buFont typeface="Wingdings" pitchFamily="2" charset="2"/>
              <a:buChar char="ü"/>
            </a:pPr>
            <a:r>
              <a:rPr lang="tr-TR" sz="1000" kern="100">
                <a:effectLst/>
                <a:ea typeface="Aptos" panose="020B0004020202020204" pitchFamily="34" charset="0"/>
                <a:cs typeface="Times New Roman" panose="02020603050405020304" pitchFamily="18" charset="0"/>
              </a:rPr>
              <a:t>ENERJİ TÜKETİMİNİN AZALTILMASINA YÖNELİK EĞİTİMLER VERİLDİ. </a:t>
            </a:r>
          </a:p>
          <a:p>
            <a:pPr lvl="0">
              <a:buFont typeface="Wingdings" pitchFamily="2" charset="2"/>
              <a:buChar char="ü"/>
            </a:pPr>
            <a:r>
              <a:rPr lang="tr-TR" sz="1000" kern="100">
                <a:effectLst/>
                <a:ea typeface="Aptos" panose="020B0004020202020204" pitchFamily="34" charset="0"/>
                <a:cs typeface="Times New Roman" panose="02020603050405020304" pitchFamily="18" charset="0"/>
              </a:rPr>
              <a:t>PERSONEL KARBON AYAK İZİNİN MİNİMUMA İNDİRİLMESİ İÇİN SUNUMLAR VE EĞİTİMLER YAPILDI.</a:t>
            </a:r>
          </a:p>
          <a:p>
            <a:pPr lvl="0">
              <a:buFont typeface="Wingdings" pitchFamily="2" charset="2"/>
              <a:buChar char="ü"/>
            </a:pPr>
            <a:r>
              <a:rPr lang="tr-TR" sz="1000" kern="100">
                <a:effectLst/>
                <a:ea typeface="Aptos" panose="020B0004020202020204" pitchFamily="34" charset="0"/>
                <a:cs typeface="Times New Roman" panose="02020603050405020304" pitchFamily="18" charset="0"/>
              </a:rPr>
              <a:t>HİJYEN EĞİTİMİ</a:t>
            </a:r>
          </a:p>
          <a:p>
            <a:pPr lvl="0">
              <a:buFont typeface="Wingdings" pitchFamily="2" charset="2"/>
              <a:buChar char="ü"/>
            </a:pPr>
            <a:r>
              <a:rPr lang="tr-TR" sz="1000" kern="100">
                <a:effectLst/>
                <a:ea typeface="Aptos" panose="020B0004020202020204" pitchFamily="34" charset="0"/>
                <a:cs typeface="Times New Roman" panose="02020603050405020304" pitchFamily="18" charset="0"/>
              </a:rPr>
              <a:t>İLK YARDIM EĞİTİMİ</a:t>
            </a:r>
          </a:p>
          <a:p>
            <a:pPr lvl="0">
              <a:buFont typeface="Wingdings" pitchFamily="2" charset="2"/>
              <a:buChar char="ü"/>
            </a:pPr>
            <a:r>
              <a:rPr lang="tr-TR" sz="1000" kern="100">
                <a:effectLst/>
                <a:ea typeface="Aptos" panose="020B0004020202020204" pitchFamily="34" charset="0"/>
                <a:cs typeface="Times New Roman" panose="02020603050405020304" pitchFamily="18" charset="0"/>
              </a:rPr>
              <a:t>SIFIR ATIK EĞİTİMİ</a:t>
            </a:r>
          </a:p>
          <a:p>
            <a:pPr lvl="0">
              <a:buFont typeface="Wingdings" pitchFamily="2" charset="2"/>
              <a:buChar char="ü"/>
            </a:pPr>
            <a:r>
              <a:rPr lang="tr-TR" sz="1000" kern="100">
                <a:effectLst/>
                <a:ea typeface="Aptos" panose="020B0004020202020204" pitchFamily="34" charset="0"/>
                <a:cs typeface="Times New Roman" panose="02020603050405020304" pitchFamily="18" charset="0"/>
              </a:rPr>
              <a:t>IŞ GÜVENLİĞİ EĞİTİMİ</a:t>
            </a:r>
          </a:p>
          <a:p>
            <a:pPr lvl="0">
              <a:buFont typeface="Wingdings" pitchFamily="2" charset="2"/>
              <a:buChar char="ü"/>
            </a:pPr>
            <a:r>
              <a:rPr lang="tr-TR" sz="1000" kern="100">
                <a:effectLst/>
                <a:ea typeface="Aptos" panose="020B0004020202020204" pitchFamily="34" charset="0"/>
                <a:cs typeface="Times New Roman" panose="02020603050405020304" pitchFamily="18" charset="0"/>
              </a:rPr>
              <a:t>YANGIN EĞİTİMİ</a:t>
            </a:r>
          </a:p>
          <a:p>
            <a:pPr lvl="0">
              <a:buFont typeface="Wingdings" pitchFamily="2" charset="2"/>
              <a:buChar char="ü"/>
            </a:pPr>
            <a:r>
              <a:rPr lang="tr-TR" sz="1000" kern="100">
                <a:effectLst/>
                <a:ea typeface="Aptos" panose="020B0004020202020204" pitchFamily="34" charset="0"/>
                <a:cs typeface="Times New Roman" panose="02020603050405020304" pitchFamily="18" charset="0"/>
              </a:rPr>
              <a:t>KİMYASAL ÜRÜN EĞİTİMİ </a:t>
            </a:r>
          </a:p>
        </p:txBody>
      </p:sp>
      <p:sp>
        <p:nvSpPr>
          <p:cNvPr id="30" name="Rectangle 29">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66660" y="0"/>
            <a:ext cx="1577340" cy="6858000"/>
          </a:xfrm>
          <a:prstGeom prst="rect">
            <a:avLst/>
          </a:prstGeom>
          <a:solidFill>
            <a:srgbClr val="574E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2" name="Oval 31">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97138" y="2357641"/>
            <a:ext cx="2167815" cy="2167815"/>
          </a:xfrm>
          <a:prstGeom prst="ellipse">
            <a:avLst/>
          </a:prstGeom>
          <a:solidFill>
            <a:srgbClr val="FFFFFF"/>
          </a:solidFill>
          <a:ln w="22225">
            <a:solidFill>
              <a:srgbClr val="EAA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6" name="Resim 5" descr="adam, insan, kişi, şahıs, giyim, metin içeren bir resim&#10;&#10;Açıklama otomatik olarak oluşturuldu">
            <a:extLst>
              <a:ext uri="{FF2B5EF4-FFF2-40B4-BE49-F238E27FC236}">
                <a16:creationId xmlns:a16="http://schemas.microsoft.com/office/drawing/2014/main" id="{EFE8039F-3B65-EE97-DEFC-6DC0A1F94BF2}"/>
              </a:ext>
            </a:extLst>
          </p:cNvPr>
          <p:cNvPicPr>
            <a:picLocks noChangeAspect="1"/>
          </p:cNvPicPr>
          <p:nvPr/>
        </p:nvPicPr>
        <p:blipFill>
          <a:blip r:embed="rId2">
            <a:alphaModFix/>
            <a:extLst>
              <a:ext uri="{28A0092B-C50C-407E-A947-70E740481C1C}">
                <a14:useLocalDpi xmlns:a14="http://schemas.microsoft.com/office/drawing/2010/main" val="0"/>
              </a:ext>
            </a:extLst>
          </a:blip>
          <a:srcRect t="161" r="-3" b="-3"/>
          <a:stretch/>
        </p:blipFill>
        <p:spPr>
          <a:xfrm>
            <a:off x="6598028" y="2461923"/>
            <a:ext cx="1937263" cy="1934153"/>
          </a:xfrm>
          <a:custGeom>
            <a:avLst/>
            <a:gdLst/>
            <a:ahLst/>
            <a:cxnLst/>
            <a:rect l="l" t="t" r="r" b="b"/>
            <a:pathLst>
              <a:path w="6057610" h="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effectLst>
            <a:softEdge rad="0"/>
          </a:effectLst>
        </p:spPr>
      </p:pic>
    </p:spTree>
    <p:extLst>
      <p:ext uri="{BB962C8B-B14F-4D97-AF65-F5344CB8AC3E}">
        <p14:creationId xmlns:p14="http://schemas.microsoft.com/office/powerpoint/2010/main" val="4777945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D0D67A9-CFEC-58F2-7A7B-3125B8692141}"/>
              </a:ext>
            </a:extLst>
          </p:cNvPr>
          <p:cNvSpPr>
            <a:spLocks noGrp="1"/>
          </p:cNvSpPr>
          <p:nvPr>
            <p:ph type="title"/>
          </p:nvPr>
        </p:nvSpPr>
        <p:spPr>
          <a:xfrm>
            <a:off x="852322" y="839286"/>
            <a:ext cx="5605629" cy="994172"/>
          </a:xfrm>
        </p:spPr>
        <p:txBody>
          <a:bodyPr>
            <a:normAutofit/>
          </a:bodyPr>
          <a:lstStyle/>
          <a:p>
            <a:r>
              <a:rPr lang="tr-TR" b="1">
                <a:latin typeface="+mn-lt"/>
              </a:rPr>
              <a:t>ERİŞİLEBİLİRLİK</a:t>
            </a:r>
          </a:p>
        </p:txBody>
      </p:sp>
      <p:sp>
        <p:nvSpPr>
          <p:cNvPr id="3" name="Metin Yer Tutucusu 2">
            <a:extLst>
              <a:ext uri="{FF2B5EF4-FFF2-40B4-BE49-F238E27FC236}">
                <a16:creationId xmlns:a16="http://schemas.microsoft.com/office/drawing/2014/main" id="{BE9DCC6B-9362-9934-C7C8-9A8D49AAA4D5}"/>
              </a:ext>
            </a:extLst>
          </p:cNvPr>
          <p:cNvSpPr>
            <a:spLocks noGrp="1"/>
          </p:cNvSpPr>
          <p:nvPr>
            <p:ph idx="1"/>
          </p:nvPr>
        </p:nvSpPr>
        <p:spPr>
          <a:xfrm>
            <a:off x="852321" y="2147568"/>
            <a:ext cx="5508485" cy="3351532"/>
          </a:xfrm>
        </p:spPr>
        <p:txBody>
          <a:bodyPr anchor="ctr">
            <a:normAutofit/>
          </a:bodyPr>
          <a:lstStyle/>
          <a:p>
            <a:pPr>
              <a:spcBef>
                <a:spcPts val="60"/>
              </a:spcBef>
              <a:buFont typeface="Wingdings" pitchFamily="2" charset="2"/>
              <a:buChar char="ü"/>
            </a:pPr>
            <a:r>
              <a:rPr lang="en-US" sz="1300" i="1" dirty="0" err="1">
                <a:effectLst/>
                <a:latin typeface="Calibri" panose="020F0502020204030204" pitchFamily="34" charset="0"/>
                <a:ea typeface="Times New Roman" panose="02020603050405020304" pitchFamily="18" charset="0"/>
                <a:cs typeface="Calibri" panose="020F0502020204030204" pitchFamily="34" charset="0"/>
              </a:rPr>
              <a:t>Otel</a:t>
            </a:r>
            <a:r>
              <a:rPr lang="en-US" sz="1300" i="1" dirty="0">
                <a:effectLst/>
                <a:latin typeface="Calibri" panose="020F0502020204030204" pitchFamily="34" charset="0"/>
                <a:ea typeface="Times New Roman" panose="02020603050405020304" pitchFamily="18" charset="0"/>
                <a:cs typeface="Calibri" panose="020F0502020204030204" pitchFamily="34" charset="0"/>
              </a:rPr>
              <a:t> </a:t>
            </a:r>
            <a:r>
              <a:rPr lang="en-US" sz="1300" i="1" dirty="0" err="1">
                <a:effectLst/>
                <a:latin typeface="Calibri" panose="020F0502020204030204" pitchFamily="34" charset="0"/>
                <a:ea typeface="Times New Roman" panose="02020603050405020304" pitchFamily="18" charset="0"/>
                <a:cs typeface="Calibri" panose="020F0502020204030204" pitchFamily="34" charset="0"/>
              </a:rPr>
              <a:t>içindeki</a:t>
            </a:r>
            <a:r>
              <a:rPr lang="en-US" sz="1300" i="1" dirty="0">
                <a:effectLst/>
                <a:latin typeface="Calibri" panose="020F0502020204030204" pitchFamily="34" charset="0"/>
                <a:ea typeface="Times New Roman" panose="02020603050405020304" pitchFamily="18" charset="0"/>
                <a:cs typeface="Calibri" panose="020F0502020204030204" pitchFamily="34" charset="0"/>
              </a:rPr>
              <a:t> </a:t>
            </a:r>
            <a:r>
              <a:rPr lang="en-US" sz="1300" i="1" dirty="0" err="1">
                <a:effectLst/>
                <a:latin typeface="Calibri" panose="020F0502020204030204" pitchFamily="34" charset="0"/>
                <a:ea typeface="Times New Roman" panose="02020603050405020304" pitchFamily="18" charset="0"/>
                <a:cs typeface="Calibri" panose="020F0502020204030204" pitchFamily="34" charset="0"/>
              </a:rPr>
              <a:t>tesislerimiz</a:t>
            </a:r>
            <a:r>
              <a:rPr lang="en-US" sz="1300" i="1" dirty="0">
                <a:effectLst/>
                <a:latin typeface="Calibri" panose="020F0502020204030204" pitchFamily="34" charset="0"/>
                <a:ea typeface="Times New Roman" panose="02020603050405020304" pitchFamily="18" charset="0"/>
                <a:cs typeface="Calibri" panose="020F0502020204030204" pitchFamily="34" charset="0"/>
              </a:rPr>
              <a:t> de </a:t>
            </a:r>
            <a:r>
              <a:rPr lang="en-US" sz="1300" i="1" dirty="0" err="1">
                <a:effectLst/>
                <a:latin typeface="Calibri" panose="020F0502020204030204" pitchFamily="34" charset="0"/>
                <a:ea typeface="Times New Roman" panose="02020603050405020304" pitchFamily="18" charset="0"/>
                <a:cs typeface="Calibri" panose="020F0502020204030204" pitchFamily="34" charset="0"/>
              </a:rPr>
              <a:t>engelli</a:t>
            </a:r>
            <a:r>
              <a:rPr lang="en-US" sz="1300" i="1" dirty="0">
                <a:effectLst/>
                <a:latin typeface="Calibri" panose="020F0502020204030204" pitchFamily="34" charset="0"/>
                <a:ea typeface="Times New Roman" panose="02020603050405020304" pitchFamily="18" charset="0"/>
                <a:cs typeface="Calibri" panose="020F0502020204030204" pitchFamily="34" charset="0"/>
              </a:rPr>
              <a:t> </a:t>
            </a:r>
            <a:r>
              <a:rPr lang="en-US" sz="1300" i="1" dirty="0" err="1">
                <a:effectLst/>
                <a:latin typeface="Calibri" panose="020F0502020204030204" pitchFamily="34" charset="0"/>
                <a:ea typeface="Times New Roman" panose="02020603050405020304" pitchFamily="18" charset="0"/>
                <a:cs typeface="Calibri" panose="020F0502020204030204" pitchFamily="34" charset="0"/>
              </a:rPr>
              <a:t>dostu</a:t>
            </a:r>
            <a:r>
              <a:rPr lang="en-US" sz="1300" i="1" dirty="0">
                <a:effectLst/>
                <a:latin typeface="Calibri" panose="020F0502020204030204" pitchFamily="34" charset="0"/>
                <a:ea typeface="Times New Roman" panose="02020603050405020304" pitchFamily="18" charset="0"/>
                <a:cs typeface="Calibri" panose="020F0502020204030204" pitchFamily="34" charset="0"/>
              </a:rPr>
              <a:t> </a:t>
            </a:r>
            <a:r>
              <a:rPr lang="en-US" sz="1300" i="1" dirty="0" err="1">
                <a:effectLst/>
                <a:latin typeface="Calibri" panose="020F0502020204030204" pitchFamily="34" charset="0"/>
                <a:ea typeface="Times New Roman" panose="02020603050405020304" pitchFamily="18" charset="0"/>
                <a:cs typeface="Calibri" panose="020F0502020204030204" pitchFamily="34" charset="0"/>
              </a:rPr>
              <a:t>bir</a:t>
            </a:r>
            <a:r>
              <a:rPr lang="en-US" sz="1300" i="1" dirty="0">
                <a:effectLst/>
                <a:latin typeface="Calibri" panose="020F0502020204030204" pitchFamily="34" charset="0"/>
                <a:ea typeface="Times New Roman" panose="02020603050405020304" pitchFamily="18" charset="0"/>
                <a:cs typeface="Calibri" panose="020F0502020204030204" pitchFamily="34" charset="0"/>
              </a:rPr>
              <a:t> </a:t>
            </a:r>
            <a:r>
              <a:rPr lang="en-US" sz="1300" i="1" dirty="0" err="1">
                <a:effectLst/>
                <a:latin typeface="Calibri" panose="020F0502020204030204" pitchFamily="34" charset="0"/>
                <a:ea typeface="Times New Roman" panose="02020603050405020304" pitchFamily="18" charset="0"/>
                <a:cs typeface="Calibri" panose="020F0502020204030204" pitchFamily="34" charset="0"/>
              </a:rPr>
              <a:t>şekilde</a:t>
            </a:r>
            <a:r>
              <a:rPr lang="en-US" sz="1300" i="1" dirty="0">
                <a:effectLst/>
                <a:latin typeface="Calibri" panose="020F0502020204030204" pitchFamily="34" charset="0"/>
                <a:ea typeface="Times New Roman" panose="02020603050405020304" pitchFamily="18" charset="0"/>
                <a:cs typeface="Calibri" panose="020F0502020204030204" pitchFamily="34" charset="0"/>
              </a:rPr>
              <a:t> </a:t>
            </a:r>
            <a:r>
              <a:rPr lang="en-US" sz="1300" i="1" dirty="0" err="1">
                <a:effectLst/>
                <a:latin typeface="Calibri" panose="020F0502020204030204" pitchFamily="34" charset="0"/>
                <a:ea typeface="Times New Roman" panose="02020603050405020304" pitchFamily="18" charset="0"/>
                <a:cs typeface="Calibri" panose="020F0502020204030204" pitchFamily="34" charset="0"/>
              </a:rPr>
              <a:t>tasarlanmıştır</a:t>
            </a:r>
            <a:r>
              <a:rPr lang="en-US" sz="1300" i="1" dirty="0">
                <a:effectLst/>
                <a:latin typeface="Calibri" panose="020F0502020204030204" pitchFamily="34" charset="0"/>
                <a:ea typeface="Times New Roman" panose="02020603050405020304" pitchFamily="18" charset="0"/>
                <a:cs typeface="Calibri" panose="020F0502020204030204" pitchFamily="34" charset="0"/>
              </a:rPr>
              <a:t>. </a:t>
            </a:r>
            <a:r>
              <a:rPr lang="en-US" sz="1300" i="1" dirty="0" err="1">
                <a:effectLst/>
                <a:latin typeface="Calibri" panose="020F0502020204030204" pitchFamily="34" charset="0"/>
                <a:ea typeface="Times New Roman" panose="02020603050405020304" pitchFamily="18" charset="0"/>
                <a:cs typeface="Calibri" panose="020F0502020204030204" pitchFamily="34" charset="0"/>
              </a:rPr>
              <a:t>Rotalarımız</a:t>
            </a:r>
            <a:r>
              <a:rPr lang="en-US" sz="1300" i="1" dirty="0">
                <a:effectLst/>
                <a:latin typeface="Calibri" panose="020F0502020204030204" pitchFamily="34" charset="0"/>
                <a:ea typeface="Times New Roman" panose="02020603050405020304" pitchFamily="18" charset="0"/>
                <a:cs typeface="Calibri" panose="020F0502020204030204" pitchFamily="34" charset="0"/>
              </a:rPr>
              <a:t>, </a:t>
            </a:r>
            <a:r>
              <a:rPr lang="en-US" sz="1300" i="1" dirty="0" err="1">
                <a:effectLst/>
                <a:latin typeface="Calibri" panose="020F0502020204030204" pitchFamily="34" charset="0"/>
                <a:ea typeface="Times New Roman" panose="02020603050405020304" pitchFamily="18" charset="0"/>
                <a:cs typeface="Calibri" panose="020F0502020204030204" pitchFamily="34" charset="0"/>
              </a:rPr>
              <a:t>rampalar</a:t>
            </a:r>
            <a:r>
              <a:rPr lang="en-US" sz="1300" i="1" dirty="0">
                <a:effectLst/>
                <a:latin typeface="Calibri" panose="020F0502020204030204" pitchFamily="34" charset="0"/>
                <a:ea typeface="Times New Roman" panose="02020603050405020304" pitchFamily="18" charset="0"/>
                <a:cs typeface="Calibri" panose="020F0502020204030204" pitchFamily="34" charset="0"/>
              </a:rPr>
              <a:t>, </a:t>
            </a:r>
            <a:r>
              <a:rPr lang="en-US" sz="1300" i="1" dirty="0" err="1">
                <a:effectLst/>
                <a:latin typeface="Calibri" panose="020F0502020204030204" pitchFamily="34" charset="0"/>
                <a:ea typeface="Times New Roman" panose="02020603050405020304" pitchFamily="18" charset="0"/>
                <a:cs typeface="Calibri" panose="020F0502020204030204" pitchFamily="34" charset="0"/>
              </a:rPr>
              <a:t>asansörler</a:t>
            </a:r>
            <a:r>
              <a:rPr lang="en-US" sz="1300" i="1" dirty="0">
                <a:effectLst/>
                <a:latin typeface="Calibri" panose="020F0502020204030204" pitchFamily="34" charset="0"/>
                <a:ea typeface="Times New Roman" panose="02020603050405020304" pitchFamily="18" charset="0"/>
                <a:cs typeface="Calibri" panose="020F0502020204030204" pitchFamily="34" charset="0"/>
              </a:rPr>
              <a:t> </a:t>
            </a:r>
            <a:r>
              <a:rPr lang="en-US" sz="1300" i="1" dirty="0" err="1">
                <a:effectLst/>
                <a:latin typeface="Calibri" panose="020F0502020204030204" pitchFamily="34" charset="0"/>
                <a:ea typeface="Times New Roman" panose="02020603050405020304" pitchFamily="18" charset="0"/>
                <a:cs typeface="Calibri" panose="020F0502020204030204" pitchFamily="34" charset="0"/>
              </a:rPr>
              <a:t>ve</a:t>
            </a:r>
            <a:r>
              <a:rPr lang="en-US" sz="1300" i="1" dirty="0">
                <a:effectLst/>
                <a:latin typeface="Calibri" panose="020F0502020204030204" pitchFamily="34" charset="0"/>
                <a:ea typeface="Times New Roman" panose="02020603050405020304" pitchFamily="18" charset="0"/>
                <a:cs typeface="Calibri" panose="020F0502020204030204" pitchFamily="34" charset="0"/>
              </a:rPr>
              <a:t> </a:t>
            </a:r>
            <a:r>
              <a:rPr lang="en-US" sz="1300" i="1" dirty="0" err="1">
                <a:effectLst/>
                <a:latin typeface="Calibri" panose="020F0502020204030204" pitchFamily="34" charset="0"/>
                <a:ea typeface="Times New Roman" panose="02020603050405020304" pitchFamily="18" charset="0"/>
                <a:cs typeface="Calibri" panose="020F0502020204030204" pitchFamily="34" charset="0"/>
              </a:rPr>
              <a:t>özel</a:t>
            </a:r>
            <a:r>
              <a:rPr lang="en-US" sz="1300" i="1" dirty="0">
                <a:effectLst/>
                <a:latin typeface="Calibri" panose="020F0502020204030204" pitchFamily="34" charset="0"/>
                <a:ea typeface="Times New Roman" panose="02020603050405020304" pitchFamily="18" charset="0"/>
                <a:cs typeface="Calibri" panose="020F0502020204030204" pitchFamily="34" charset="0"/>
              </a:rPr>
              <a:t> </a:t>
            </a:r>
            <a:r>
              <a:rPr lang="en-US" sz="1300" i="1" dirty="0" err="1">
                <a:effectLst/>
                <a:latin typeface="Calibri" panose="020F0502020204030204" pitchFamily="34" charset="0"/>
                <a:ea typeface="Times New Roman" panose="02020603050405020304" pitchFamily="18" charset="0"/>
                <a:cs typeface="Calibri" panose="020F0502020204030204" pitchFamily="34" charset="0"/>
              </a:rPr>
              <a:t>tuvaletler</a:t>
            </a:r>
            <a:r>
              <a:rPr lang="en-US" sz="1300" i="1" dirty="0">
                <a:effectLst/>
                <a:latin typeface="Calibri" panose="020F0502020204030204" pitchFamily="34" charset="0"/>
                <a:ea typeface="Times New Roman" panose="02020603050405020304" pitchFamily="18" charset="0"/>
                <a:cs typeface="Calibri" panose="020F0502020204030204" pitchFamily="34" charset="0"/>
              </a:rPr>
              <a:t> </a:t>
            </a:r>
            <a:r>
              <a:rPr lang="en-US" sz="1300" i="1" dirty="0" err="1">
                <a:effectLst/>
                <a:latin typeface="Calibri" panose="020F0502020204030204" pitchFamily="34" charset="0"/>
                <a:ea typeface="Times New Roman" panose="02020603050405020304" pitchFamily="18" charset="0"/>
                <a:cs typeface="Calibri" panose="020F0502020204030204" pitchFamily="34" charset="0"/>
              </a:rPr>
              <a:t>gibi</a:t>
            </a:r>
            <a:r>
              <a:rPr lang="en-US" sz="1300" i="1" dirty="0">
                <a:effectLst/>
                <a:latin typeface="Calibri" panose="020F0502020204030204" pitchFamily="34" charset="0"/>
                <a:ea typeface="Times New Roman" panose="02020603050405020304" pitchFamily="18" charset="0"/>
                <a:cs typeface="Calibri" panose="020F0502020204030204" pitchFamily="34" charset="0"/>
              </a:rPr>
              <a:t> </a:t>
            </a:r>
            <a:r>
              <a:rPr lang="en-US" sz="1300" i="1" dirty="0" err="1">
                <a:effectLst/>
                <a:latin typeface="Calibri" panose="020F0502020204030204" pitchFamily="34" charset="0"/>
                <a:ea typeface="Times New Roman" panose="02020603050405020304" pitchFamily="18" charset="0"/>
                <a:cs typeface="Calibri" panose="020F0502020204030204" pitchFamily="34" charset="0"/>
              </a:rPr>
              <a:t>özellikleri</a:t>
            </a:r>
            <a:r>
              <a:rPr lang="en-US" sz="1300" i="1" dirty="0">
                <a:effectLst/>
                <a:latin typeface="Calibri" panose="020F0502020204030204" pitchFamily="34" charset="0"/>
                <a:ea typeface="Times New Roman" panose="02020603050405020304" pitchFamily="18" charset="0"/>
                <a:cs typeface="Calibri" panose="020F0502020204030204" pitchFamily="34" charset="0"/>
              </a:rPr>
              <a:t> </a:t>
            </a:r>
            <a:r>
              <a:rPr lang="en-US" sz="1300" i="1" dirty="0" err="1">
                <a:effectLst/>
                <a:latin typeface="Calibri" panose="020F0502020204030204" pitchFamily="34" charset="0"/>
                <a:ea typeface="Times New Roman" panose="02020603050405020304" pitchFamily="18" charset="0"/>
                <a:cs typeface="Calibri" panose="020F0502020204030204" pitchFamily="34" charset="0"/>
              </a:rPr>
              <a:t>içerir</a:t>
            </a:r>
            <a:r>
              <a:rPr lang="en-US" sz="1300" i="1" dirty="0">
                <a:effectLst/>
                <a:latin typeface="Calibri" panose="020F0502020204030204" pitchFamily="34" charset="0"/>
                <a:ea typeface="Times New Roman" panose="02020603050405020304" pitchFamily="18" charset="0"/>
                <a:cs typeface="Calibri" panose="020F0502020204030204" pitchFamily="34" charset="0"/>
              </a:rPr>
              <a:t>, </a:t>
            </a:r>
            <a:r>
              <a:rPr lang="en-US" sz="1300" i="1" dirty="0" err="1">
                <a:effectLst/>
                <a:latin typeface="Calibri" panose="020F0502020204030204" pitchFamily="34" charset="0"/>
                <a:ea typeface="Times New Roman" panose="02020603050405020304" pitchFamily="18" charset="0"/>
                <a:cs typeface="Calibri" panose="020F0502020204030204" pitchFamily="34" charset="0"/>
              </a:rPr>
              <a:t>böylece</a:t>
            </a:r>
            <a:r>
              <a:rPr lang="en-US" sz="1300" i="1" dirty="0">
                <a:effectLst/>
                <a:latin typeface="Calibri" panose="020F0502020204030204" pitchFamily="34" charset="0"/>
                <a:ea typeface="Times New Roman" panose="02020603050405020304" pitchFamily="18" charset="0"/>
                <a:cs typeface="Calibri" panose="020F0502020204030204" pitchFamily="34" charset="0"/>
              </a:rPr>
              <a:t> </a:t>
            </a:r>
            <a:r>
              <a:rPr lang="en-US" sz="1300" i="1" dirty="0" err="1">
                <a:effectLst/>
                <a:latin typeface="Calibri" panose="020F0502020204030204" pitchFamily="34" charset="0"/>
                <a:ea typeface="Times New Roman" panose="02020603050405020304" pitchFamily="18" charset="0"/>
                <a:cs typeface="Calibri" panose="020F0502020204030204" pitchFamily="34" charset="0"/>
              </a:rPr>
              <a:t>engelli</a:t>
            </a:r>
            <a:r>
              <a:rPr lang="en-US" sz="1300" i="1" dirty="0">
                <a:effectLst/>
                <a:latin typeface="Calibri" panose="020F0502020204030204" pitchFamily="34" charset="0"/>
                <a:ea typeface="Times New Roman" panose="02020603050405020304" pitchFamily="18" charset="0"/>
                <a:cs typeface="Calibri" panose="020F0502020204030204" pitchFamily="34" charset="0"/>
              </a:rPr>
              <a:t> </a:t>
            </a:r>
            <a:r>
              <a:rPr lang="en-US" sz="1300" i="1" dirty="0" err="1">
                <a:effectLst/>
                <a:latin typeface="Calibri" panose="020F0502020204030204" pitchFamily="34" charset="0"/>
                <a:ea typeface="Times New Roman" panose="02020603050405020304" pitchFamily="18" charset="0"/>
                <a:cs typeface="Calibri" panose="020F0502020204030204" pitchFamily="34" charset="0"/>
              </a:rPr>
              <a:t>misafirlerimiz</a:t>
            </a:r>
            <a:r>
              <a:rPr lang="en-US" sz="1300" i="1" dirty="0">
                <a:effectLst/>
                <a:latin typeface="Calibri" panose="020F0502020204030204" pitchFamily="34" charset="0"/>
                <a:ea typeface="Times New Roman" panose="02020603050405020304" pitchFamily="18" charset="0"/>
                <a:cs typeface="Calibri" panose="020F0502020204030204" pitchFamily="34" charset="0"/>
              </a:rPr>
              <a:t> </a:t>
            </a:r>
            <a:r>
              <a:rPr lang="en-US" sz="1300" i="1" dirty="0" err="1">
                <a:effectLst/>
                <a:latin typeface="Calibri" panose="020F0502020204030204" pitchFamily="34" charset="0"/>
                <a:ea typeface="Times New Roman" panose="02020603050405020304" pitchFamily="18" charset="0"/>
                <a:cs typeface="Calibri" panose="020F0502020204030204" pitchFamily="34" charset="0"/>
              </a:rPr>
              <a:t>tesisimizin</a:t>
            </a:r>
            <a:r>
              <a:rPr lang="en-US" sz="1300" i="1" dirty="0">
                <a:effectLst/>
                <a:latin typeface="Calibri" panose="020F0502020204030204" pitchFamily="34" charset="0"/>
                <a:ea typeface="Times New Roman" panose="02020603050405020304" pitchFamily="18" charset="0"/>
                <a:cs typeface="Calibri" panose="020F0502020204030204" pitchFamily="34" charset="0"/>
              </a:rPr>
              <a:t> her </a:t>
            </a:r>
            <a:r>
              <a:rPr lang="en-US" sz="1300" i="1" dirty="0" err="1">
                <a:effectLst/>
                <a:latin typeface="Calibri" panose="020F0502020204030204" pitchFamily="34" charset="0"/>
                <a:ea typeface="Times New Roman" panose="02020603050405020304" pitchFamily="18" charset="0"/>
                <a:cs typeface="Calibri" panose="020F0502020204030204" pitchFamily="34" charset="0"/>
              </a:rPr>
              <a:t>köşesine</a:t>
            </a:r>
            <a:r>
              <a:rPr lang="en-US" sz="1300" i="1" dirty="0">
                <a:effectLst/>
                <a:latin typeface="Calibri" panose="020F0502020204030204" pitchFamily="34" charset="0"/>
                <a:ea typeface="Times New Roman" panose="02020603050405020304" pitchFamily="18" charset="0"/>
                <a:cs typeface="Calibri" panose="020F0502020204030204" pitchFamily="34" charset="0"/>
              </a:rPr>
              <a:t> </a:t>
            </a:r>
            <a:r>
              <a:rPr lang="en-US" sz="1300" i="1" dirty="0" err="1">
                <a:effectLst/>
                <a:latin typeface="Calibri" panose="020F0502020204030204" pitchFamily="34" charset="0"/>
                <a:ea typeface="Times New Roman" panose="02020603050405020304" pitchFamily="18" charset="0"/>
                <a:cs typeface="Calibri" panose="020F0502020204030204" pitchFamily="34" charset="0"/>
              </a:rPr>
              <a:t>kolayca</a:t>
            </a:r>
            <a:r>
              <a:rPr lang="en-US" sz="1300" i="1" dirty="0">
                <a:effectLst/>
                <a:latin typeface="Calibri" panose="020F0502020204030204" pitchFamily="34" charset="0"/>
                <a:ea typeface="Times New Roman" panose="02020603050405020304" pitchFamily="18" charset="0"/>
                <a:cs typeface="Calibri" panose="020F0502020204030204" pitchFamily="34" charset="0"/>
              </a:rPr>
              <a:t> </a:t>
            </a:r>
            <a:r>
              <a:rPr lang="en-US" sz="1300" i="1" dirty="0" err="1">
                <a:effectLst/>
                <a:latin typeface="Calibri" panose="020F0502020204030204" pitchFamily="34" charset="0"/>
                <a:ea typeface="Times New Roman" panose="02020603050405020304" pitchFamily="18" charset="0"/>
                <a:cs typeface="Calibri" panose="020F0502020204030204" pitchFamily="34" charset="0"/>
              </a:rPr>
              <a:t>ulaşabilir</a:t>
            </a:r>
            <a:r>
              <a:rPr lang="en-US" sz="1300" i="1" dirty="0">
                <a:effectLst/>
                <a:latin typeface="Calibri" panose="020F0502020204030204" pitchFamily="34" charset="0"/>
                <a:ea typeface="Times New Roman" panose="02020603050405020304" pitchFamily="18" charset="0"/>
                <a:cs typeface="Calibri" panose="020F0502020204030204" pitchFamily="34" charset="0"/>
              </a:rPr>
              <a:t> </a:t>
            </a:r>
            <a:r>
              <a:rPr lang="en-US" sz="1300" i="1" dirty="0" err="1">
                <a:effectLst/>
                <a:latin typeface="Calibri" panose="020F0502020204030204" pitchFamily="34" charset="0"/>
                <a:ea typeface="Times New Roman" panose="02020603050405020304" pitchFamily="18" charset="0"/>
                <a:cs typeface="Calibri" panose="020F0502020204030204" pitchFamily="34" charset="0"/>
              </a:rPr>
              <a:t>ve</a:t>
            </a:r>
            <a:r>
              <a:rPr lang="en-US" sz="1300" i="1" dirty="0">
                <a:effectLst/>
                <a:latin typeface="Calibri" panose="020F0502020204030204" pitchFamily="34" charset="0"/>
                <a:ea typeface="Times New Roman" panose="02020603050405020304" pitchFamily="18" charset="0"/>
                <a:cs typeface="Calibri" panose="020F0502020204030204" pitchFamily="34" charset="0"/>
              </a:rPr>
              <a:t> </a:t>
            </a:r>
            <a:r>
              <a:rPr lang="en-US" sz="1300" i="1" dirty="0" err="1">
                <a:effectLst/>
                <a:latin typeface="Calibri" panose="020F0502020204030204" pitchFamily="34" charset="0"/>
                <a:ea typeface="Times New Roman" panose="02020603050405020304" pitchFamily="18" charset="0"/>
                <a:cs typeface="Calibri" panose="020F0502020204030204" pitchFamily="34" charset="0"/>
              </a:rPr>
              <a:t>avantajlarından</a:t>
            </a:r>
            <a:r>
              <a:rPr lang="en-US" sz="1300" i="1" dirty="0">
                <a:effectLst/>
                <a:latin typeface="Calibri" panose="020F0502020204030204" pitchFamily="34" charset="0"/>
                <a:ea typeface="Times New Roman" panose="02020603050405020304" pitchFamily="18" charset="0"/>
                <a:cs typeface="Calibri" panose="020F0502020204030204" pitchFamily="34" charset="0"/>
              </a:rPr>
              <a:t> tam </a:t>
            </a:r>
            <a:r>
              <a:rPr lang="en-US" sz="1300" i="1" dirty="0" err="1">
                <a:effectLst/>
                <a:latin typeface="Calibri" panose="020F0502020204030204" pitchFamily="34" charset="0"/>
                <a:ea typeface="Times New Roman" panose="02020603050405020304" pitchFamily="18" charset="0"/>
                <a:cs typeface="Calibri" panose="020F0502020204030204" pitchFamily="34" charset="0"/>
              </a:rPr>
              <a:t>anlamıyla</a:t>
            </a:r>
            <a:r>
              <a:rPr lang="en-US" sz="1300" i="1" dirty="0">
                <a:effectLst/>
                <a:latin typeface="Calibri" panose="020F0502020204030204" pitchFamily="34" charset="0"/>
                <a:ea typeface="Times New Roman" panose="02020603050405020304" pitchFamily="18" charset="0"/>
                <a:cs typeface="Calibri" panose="020F0502020204030204" pitchFamily="34" charset="0"/>
              </a:rPr>
              <a:t> </a:t>
            </a:r>
            <a:r>
              <a:rPr lang="en-US" sz="1300" i="1" dirty="0" err="1">
                <a:effectLst/>
                <a:latin typeface="Calibri" panose="020F0502020204030204" pitchFamily="34" charset="0"/>
                <a:ea typeface="Times New Roman" panose="02020603050405020304" pitchFamily="18" charset="0"/>
                <a:cs typeface="Calibri" panose="020F0502020204030204" pitchFamily="34" charset="0"/>
              </a:rPr>
              <a:t>yararlanabilir</a:t>
            </a:r>
            <a:r>
              <a:rPr lang="en-US" sz="1300" i="1" dirty="0">
                <a:effectLst/>
                <a:latin typeface="Calibri" panose="020F0502020204030204" pitchFamily="34" charset="0"/>
                <a:ea typeface="Times New Roman" panose="02020603050405020304" pitchFamily="18" charset="0"/>
                <a:cs typeface="Calibri" panose="020F0502020204030204" pitchFamily="34" charset="0"/>
              </a:rPr>
              <a:t>.</a:t>
            </a:r>
            <a:endParaRPr lang="tr-TR" sz="1300" dirty="0">
              <a:effectLst/>
              <a:latin typeface="Calibri" panose="020F0502020204030204" pitchFamily="34" charset="0"/>
              <a:ea typeface="Times New Roman" panose="02020603050405020304" pitchFamily="18" charset="0"/>
              <a:cs typeface="Calibri" panose="020F0502020204030204" pitchFamily="34" charset="0"/>
            </a:endParaRPr>
          </a:p>
          <a:p>
            <a:pPr>
              <a:spcBef>
                <a:spcPts val="60"/>
              </a:spcBef>
              <a:buFont typeface="Wingdings" pitchFamily="2" charset="2"/>
              <a:buChar char="ü"/>
            </a:pPr>
            <a:r>
              <a:rPr lang="en-US" sz="1300" i="1" dirty="0" err="1">
                <a:effectLst/>
                <a:latin typeface="Calibri" panose="020F0502020204030204" pitchFamily="34" charset="0"/>
                <a:ea typeface="Times New Roman" panose="02020603050405020304" pitchFamily="18" charset="0"/>
                <a:cs typeface="Calibri" panose="020F0502020204030204" pitchFamily="34" charset="0"/>
              </a:rPr>
              <a:t>Bununla</a:t>
            </a:r>
            <a:r>
              <a:rPr lang="en-US" sz="1300" i="1" dirty="0">
                <a:effectLst/>
                <a:latin typeface="Calibri" panose="020F0502020204030204" pitchFamily="34" charset="0"/>
                <a:ea typeface="Times New Roman" panose="02020603050405020304" pitchFamily="18" charset="0"/>
                <a:cs typeface="Calibri" panose="020F0502020204030204" pitchFamily="34" charset="0"/>
              </a:rPr>
              <a:t> </a:t>
            </a:r>
            <a:r>
              <a:rPr lang="en-US" sz="1300" i="1" dirty="0" err="1">
                <a:effectLst/>
                <a:latin typeface="Calibri" panose="020F0502020204030204" pitchFamily="34" charset="0"/>
                <a:ea typeface="Times New Roman" panose="02020603050405020304" pitchFamily="18" charset="0"/>
                <a:cs typeface="Calibri" panose="020F0502020204030204" pitchFamily="34" charset="0"/>
              </a:rPr>
              <a:t>birlikte</a:t>
            </a:r>
            <a:r>
              <a:rPr lang="en-US" sz="1300" i="1" dirty="0">
                <a:effectLst/>
                <a:latin typeface="Calibri" panose="020F0502020204030204" pitchFamily="34" charset="0"/>
                <a:ea typeface="Times New Roman" panose="02020603050405020304" pitchFamily="18" charset="0"/>
                <a:cs typeface="Calibri" panose="020F0502020204030204" pitchFamily="34" charset="0"/>
              </a:rPr>
              <a:t> </a:t>
            </a:r>
            <a:r>
              <a:rPr lang="en-US" sz="1300" b="1" i="1" dirty="0">
                <a:effectLst/>
                <a:latin typeface="Calibri" panose="020F0502020204030204" pitchFamily="34" charset="0"/>
                <a:ea typeface="Times New Roman" panose="02020603050405020304" pitchFamily="18" charset="0"/>
                <a:cs typeface="Calibri" panose="020F0502020204030204" pitchFamily="34" charset="0"/>
              </a:rPr>
              <a:t>GRAND YAZICI HOTEL </a:t>
            </a:r>
            <a:r>
              <a:rPr lang="en-US" sz="1300" i="1" dirty="0" err="1">
                <a:effectLst/>
                <a:latin typeface="Calibri" panose="020F0502020204030204" pitchFamily="34" charset="0"/>
                <a:ea typeface="Times New Roman" panose="02020603050405020304" pitchFamily="18" charset="0"/>
                <a:cs typeface="Calibri" panose="020F0502020204030204" pitchFamily="34" charset="0"/>
              </a:rPr>
              <a:t>olarak</a:t>
            </a:r>
            <a:r>
              <a:rPr lang="en-US" sz="1300" i="1" dirty="0">
                <a:effectLst/>
                <a:latin typeface="Calibri" panose="020F0502020204030204" pitchFamily="34" charset="0"/>
                <a:ea typeface="Times New Roman" panose="02020603050405020304" pitchFamily="18" charset="0"/>
                <a:cs typeface="Calibri" panose="020F0502020204030204" pitchFamily="34" charset="0"/>
              </a:rPr>
              <a:t>,  her </a:t>
            </a:r>
            <a:r>
              <a:rPr lang="en-US" sz="1300" i="1" dirty="0" err="1">
                <a:effectLst/>
                <a:latin typeface="Calibri" panose="020F0502020204030204" pitchFamily="34" charset="0"/>
                <a:ea typeface="Times New Roman" panose="02020603050405020304" pitchFamily="18" charset="0"/>
                <a:cs typeface="Calibri" panose="020F0502020204030204" pitchFamily="34" charset="0"/>
              </a:rPr>
              <a:t>misafirimizin</a:t>
            </a:r>
            <a:r>
              <a:rPr lang="en-US" sz="1300" i="1" dirty="0">
                <a:effectLst/>
                <a:latin typeface="Calibri" panose="020F0502020204030204" pitchFamily="34" charset="0"/>
                <a:ea typeface="Times New Roman" panose="02020603050405020304" pitchFamily="18" charset="0"/>
                <a:cs typeface="Calibri" panose="020F0502020204030204" pitchFamily="34" charset="0"/>
              </a:rPr>
              <a:t> </a:t>
            </a:r>
            <a:r>
              <a:rPr lang="en-US" sz="1300" i="1" dirty="0" err="1">
                <a:effectLst/>
                <a:latin typeface="Calibri" panose="020F0502020204030204" pitchFamily="34" charset="0"/>
                <a:ea typeface="Times New Roman" panose="02020603050405020304" pitchFamily="18" charset="0"/>
                <a:cs typeface="Calibri" panose="020F0502020204030204" pitchFamily="34" charset="0"/>
              </a:rPr>
              <a:t>özel</a:t>
            </a:r>
            <a:r>
              <a:rPr lang="en-US" sz="1300" i="1" dirty="0">
                <a:effectLst/>
                <a:latin typeface="Calibri" panose="020F0502020204030204" pitchFamily="34" charset="0"/>
                <a:ea typeface="Times New Roman" panose="02020603050405020304" pitchFamily="18" charset="0"/>
                <a:cs typeface="Calibri" panose="020F0502020204030204" pitchFamily="34" charset="0"/>
              </a:rPr>
              <a:t> </a:t>
            </a:r>
            <a:r>
              <a:rPr lang="en-US" sz="1300" i="1" dirty="0" err="1">
                <a:effectLst/>
                <a:latin typeface="Calibri" panose="020F0502020204030204" pitchFamily="34" charset="0"/>
                <a:ea typeface="Times New Roman" panose="02020603050405020304" pitchFamily="18" charset="0"/>
                <a:cs typeface="Calibri" panose="020F0502020204030204" pitchFamily="34" charset="0"/>
              </a:rPr>
              <a:t>ihtiyaçlarına</a:t>
            </a:r>
            <a:r>
              <a:rPr lang="en-US" sz="1300" i="1" dirty="0">
                <a:effectLst/>
                <a:latin typeface="Calibri" panose="020F0502020204030204" pitchFamily="34" charset="0"/>
                <a:ea typeface="Times New Roman" panose="02020603050405020304" pitchFamily="18" charset="0"/>
                <a:cs typeface="Calibri" panose="020F0502020204030204" pitchFamily="34" charset="0"/>
              </a:rPr>
              <a:t> ( </a:t>
            </a:r>
            <a:r>
              <a:rPr lang="en-US" sz="1300" i="1" dirty="0" err="1">
                <a:effectLst/>
                <a:latin typeface="Calibri" panose="020F0502020204030204" pitchFamily="34" charset="0"/>
                <a:ea typeface="Times New Roman" panose="02020603050405020304" pitchFamily="18" charset="0"/>
                <a:cs typeface="Calibri" panose="020F0502020204030204" pitchFamily="34" charset="0"/>
              </a:rPr>
              <a:t>beslenme</a:t>
            </a:r>
            <a:r>
              <a:rPr lang="en-US" sz="1300" i="1" dirty="0">
                <a:effectLst/>
                <a:latin typeface="Calibri" panose="020F0502020204030204" pitchFamily="34" charset="0"/>
                <a:ea typeface="Times New Roman" panose="02020603050405020304" pitchFamily="18" charset="0"/>
                <a:cs typeface="Calibri" panose="020F0502020204030204" pitchFamily="34" charset="0"/>
              </a:rPr>
              <a:t> </a:t>
            </a:r>
            <a:r>
              <a:rPr lang="en-US" sz="1300" i="1" dirty="0" err="1">
                <a:effectLst/>
                <a:latin typeface="Calibri" panose="020F0502020204030204" pitchFamily="34" charset="0"/>
                <a:ea typeface="Times New Roman" panose="02020603050405020304" pitchFamily="18" charset="0"/>
                <a:cs typeface="Calibri" panose="020F0502020204030204" pitchFamily="34" charset="0"/>
              </a:rPr>
              <a:t>şekli</a:t>
            </a:r>
            <a:r>
              <a:rPr lang="en-US" sz="1300" i="1" dirty="0">
                <a:effectLst/>
                <a:latin typeface="Calibri" panose="020F0502020204030204" pitchFamily="34" charset="0"/>
                <a:ea typeface="Times New Roman" panose="02020603050405020304" pitchFamily="18" charset="0"/>
                <a:cs typeface="Calibri" panose="020F0502020204030204" pitchFamily="34" charset="0"/>
              </a:rPr>
              <a:t> , </a:t>
            </a:r>
            <a:r>
              <a:rPr lang="en-US" sz="1300" i="1" dirty="0" err="1">
                <a:effectLst/>
                <a:latin typeface="Calibri" panose="020F0502020204030204" pitchFamily="34" charset="0"/>
                <a:ea typeface="Times New Roman" panose="02020603050405020304" pitchFamily="18" charset="0"/>
                <a:cs typeface="Calibri" panose="020F0502020204030204" pitchFamily="34" charset="0"/>
              </a:rPr>
              <a:t>dini</a:t>
            </a:r>
            <a:r>
              <a:rPr lang="en-US" sz="1300" i="1" dirty="0">
                <a:effectLst/>
                <a:latin typeface="Calibri" panose="020F0502020204030204" pitchFamily="34" charset="0"/>
                <a:ea typeface="Times New Roman" panose="02020603050405020304" pitchFamily="18" charset="0"/>
                <a:cs typeface="Calibri" panose="020F0502020204030204" pitchFamily="34" charset="0"/>
              </a:rPr>
              <a:t> </a:t>
            </a:r>
            <a:r>
              <a:rPr lang="en-US" sz="1300" i="1" dirty="0" err="1">
                <a:effectLst/>
                <a:latin typeface="Calibri" panose="020F0502020204030204" pitchFamily="34" charset="0"/>
                <a:ea typeface="Times New Roman" panose="02020603050405020304" pitchFamily="18" charset="0"/>
                <a:cs typeface="Calibri" panose="020F0502020204030204" pitchFamily="34" charset="0"/>
              </a:rPr>
              <a:t>inançlar</a:t>
            </a:r>
            <a:r>
              <a:rPr lang="en-US" sz="1300" i="1" dirty="0">
                <a:effectLst/>
                <a:latin typeface="Calibri" panose="020F0502020204030204" pitchFamily="34" charset="0"/>
                <a:ea typeface="Times New Roman" panose="02020603050405020304" pitchFamily="18" charset="0"/>
                <a:cs typeface="Calibri" panose="020F0502020204030204" pitchFamily="34" charset="0"/>
              </a:rPr>
              <a:t> vb. ) </a:t>
            </a:r>
            <a:r>
              <a:rPr lang="en-US" sz="1300" i="1" dirty="0" err="1">
                <a:effectLst/>
                <a:latin typeface="Calibri" panose="020F0502020204030204" pitchFamily="34" charset="0"/>
                <a:ea typeface="Times New Roman" panose="02020603050405020304" pitchFamily="18" charset="0"/>
                <a:cs typeface="Calibri" panose="020F0502020204030204" pitchFamily="34" charset="0"/>
              </a:rPr>
              <a:t>saygı</a:t>
            </a:r>
            <a:r>
              <a:rPr lang="en-US" sz="1300" i="1" dirty="0">
                <a:effectLst/>
                <a:latin typeface="Calibri" panose="020F0502020204030204" pitchFamily="34" charset="0"/>
                <a:ea typeface="Times New Roman" panose="02020603050405020304" pitchFamily="18" charset="0"/>
                <a:cs typeface="Calibri" panose="020F0502020204030204" pitchFamily="34" charset="0"/>
              </a:rPr>
              <a:t> </a:t>
            </a:r>
            <a:r>
              <a:rPr lang="en-US" sz="1300" i="1" dirty="0" err="1">
                <a:effectLst/>
                <a:latin typeface="Calibri" panose="020F0502020204030204" pitchFamily="34" charset="0"/>
                <a:ea typeface="Times New Roman" panose="02020603050405020304" pitchFamily="18" charset="0"/>
                <a:cs typeface="Calibri" panose="020F0502020204030204" pitchFamily="34" charset="0"/>
              </a:rPr>
              <a:t>göstererek</a:t>
            </a:r>
            <a:r>
              <a:rPr lang="en-US" sz="1300" i="1" dirty="0">
                <a:effectLst/>
                <a:latin typeface="Calibri" panose="020F0502020204030204" pitchFamily="34" charset="0"/>
                <a:ea typeface="Times New Roman" panose="02020603050405020304" pitchFamily="18" charset="0"/>
                <a:cs typeface="Calibri" panose="020F0502020204030204" pitchFamily="34" charset="0"/>
              </a:rPr>
              <a:t> </a:t>
            </a:r>
            <a:r>
              <a:rPr lang="en-US" sz="1300" i="1" dirty="0" err="1">
                <a:effectLst/>
                <a:latin typeface="Calibri" panose="020F0502020204030204" pitchFamily="34" charset="0"/>
                <a:ea typeface="Times New Roman" panose="02020603050405020304" pitchFamily="18" charset="0"/>
                <a:cs typeface="Calibri" panose="020F0502020204030204" pitchFamily="34" charset="0"/>
              </a:rPr>
              <a:t>otelimizi</a:t>
            </a:r>
            <a:r>
              <a:rPr lang="en-US" sz="1300" i="1" dirty="0">
                <a:effectLst/>
                <a:latin typeface="Calibri" panose="020F0502020204030204" pitchFamily="34" charset="0"/>
                <a:ea typeface="Times New Roman" panose="02020603050405020304" pitchFamily="18" charset="0"/>
                <a:cs typeface="Calibri" panose="020F0502020204030204" pitchFamily="34" charset="0"/>
              </a:rPr>
              <a:t>  </a:t>
            </a:r>
            <a:r>
              <a:rPr lang="en-US" sz="1300" i="1" dirty="0" err="1">
                <a:effectLst/>
                <a:latin typeface="Calibri" panose="020F0502020204030204" pitchFamily="34" charset="0"/>
                <a:ea typeface="Times New Roman" panose="02020603050405020304" pitchFamily="18" charset="0"/>
                <a:cs typeface="Calibri" panose="020F0502020204030204" pitchFamily="34" charset="0"/>
              </a:rPr>
              <a:t>herkes</a:t>
            </a:r>
            <a:r>
              <a:rPr lang="en-US" sz="1300" i="1" dirty="0">
                <a:effectLst/>
                <a:latin typeface="Calibri" panose="020F0502020204030204" pitchFamily="34" charset="0"/>
                <a:ea typeface="Times New Roman" panose="02020603050405020304" pitchFamily="18" charset="0"/>
                <a:cs typeface="Calibri" panose="020F0502020204030204" pitchFamily="34" charset="0"/>
              </a:rPr>
              <a:t> </a:t>
            </a:r>
            <a:r>
              <a:rPr lang="en-US" sz="1300" i="1" dirty="0" err="1">
                <a:effectLst/>
                <a:latin typeface="Calibri" panose="020F0502020204030204" pitchFamily="34" charset="0"/>
                <a:ea typeface="Times New Roman" panose="02020603050405020304" pitchFamily="18" charset="0"/>
                <a:cs typeface="Calibri" panose="020F0502020204030204" pitchFamily="34" charset="0"/>
              </a:rPr>
              <a:t>için</a:t>
            </a:r>
            <a:r>
              <a:rPr lang="en-US" sz="1300" i="1" dirty="0">
                <a:effectLst/>
                <a:latin typeface="Calibri" panose="020F0502020204030204" pitchFamily="34" charset="0"/>
                <a:ea typeface="Times New Roman" panose="02020603050405020304" pitchFamily="18" charset="0"/>
                <a:cs typeface="Calibri" panose="020F0502020204030204" pitchFamily="34" charset="0"/>
              </a:rPr>
              <a:t> </a:t>
            </a:r>
            <a:r>
              <a:rPr lang="en-US" sz="1300" i="1" dirty="0" err="1">
                <a:effectLst/>
                <a:latin typeface="Calibri" panose="020F0502020204030204" pitchFamily="34" charset="0"/>
                <a:ea typeface="Times New Roman" panose="02020603050405020304" pitchFamily="18" charset="0"/>
                <a:cs typeface="Calibri" panose="020F0502020204030204" pitchFamily="34" charset="0"/>
              </a:rPr>
              <a:t>erişilebilir</a:t>
            </a:r>
            <a:r>
              <a:rPr lang="en-US" sz="1300" i="1" dirty="0">
                <a:effectLst/>
                <a:latin typeface="Calibri" panose="020F0502020204030204" pitchFamily="34" charset="0"/>
                <a:ea typeface="Times New Roman" panose="02020603050405020304" pitchFamily="18" charset="0"/>
                <a:cs typeface="Calibri" panose="020F0502020204030204" pitchFamily="34" charset="0"/>
              </a:rPr>
              <a:t> </a:t>
            </a:r>
            <a:r>
              <a:rPr lang="en-US" sz="1300" i="1" dirty="0" err="1">
                <a:effectLst/>
                <a:latin typeface="Calibri" panose="020F0502020204030204" pitchFamily="34" charset="0"/>
                <a:ea typeface="Times New Roman" panose="02020603050405020304" pitchFamily="18" charset="0"/>
                <a:cs typeface="Calibri" panose="020F0502020204030204" pitchFamily="34" charset="0"/>
              </a:rPr>
              <a:t>kılmaya</a:t>
            </a:r>
            <a:r>
              <a:rPr lang="en-US" sz="1300" i="1" dirty="0">
                <a:effectLst/>
                <a:latin typeface="Calibri" panose="020F0502020204030204" pitchFamily="34" charset="0"/>
                <a:ea typeface="Times New Roman" panose="02020603050405020304" pitchFamily="18" charset="0"/>
                <a:cs typeface="Calibri" panose="020F0502020204030204" pitchFamily="34" charset="0"/>
              </a:rPr>
              <a:t> </a:t>
            </a:r>
            <a:r>
              <a:rPr lang="en-US" sz="1300" i="1" dirty="0" err="1">
                <a:effectLst/>
                <a:latin typeface="Calibri" panose="020F0502020204030204" pitchFamily="34" charset="0"/>
                <a:ea typeface="Times New Roman" panose="02020603050405020304" pitchFamily="18" charset="0"/>
                <a:cs typeface="Calibri" panose="020F0502020204030204" pitchFamily="34" charset="0"/>
              </a:rPr>
              <a:t>olan</a:t>
            </a:r>
            <a:r>
              <a:rPr lang="en-US" sz="1300" i="1" dirty="0">
                <a:effectLst/>
                <a:latin typeface="Calibri" panose="020F0502020204030204" pitchFamily="34" charset="0"/>
                <a:ea typeface="Times New Roman" panose="02020603050405020304" pitchFamily="18" charset="0"/>
                <a:cs typeface="Calibri" panose="020F0502020204030204" pitchFamily="34" charset="0"/>
              </a:rPr>
              <a:t> </a:t>
            </a:r>
            <a:r>
              <a:rPr lang="en-US" sz="1300" i="1" dirty="0" err="1">
                <a:effectLst/>
                <a:latin typeface="Calibri" panose="020F0502020204030204" pitchFamily="34" charset="0"/>
                <a:ea typeface="Times New Roman" panose="02020603050405020304" pitchFamily="18" charset="0"/>
                <a:cs typeface="Calibri" panose="020F0502020204030204" pitchFamily="34" charset="0"/>
              </a:rPr>
              <a:t>güçlü</a:t>
            </a:r>
            <a:r>
              <a:rPr lang="en-US" sz="1300" i="1" dirty="0">
                <a:effectLst/>
                <a:latin typeface="Calibri" panose="020F0502020204030204" pitchFamily="34" charset="0"/>
                <a:ea typeface="Times New Roman" panose="02020603050405020304" pitchFamily="18" charset="0"/>
                <a:cs typeface="Calibri" panose="020F0502020204030204" pitchFamily="34" charset="0"/>
              </a:rPr>
              <a:t> </a:t>
            </a:r>
            <a:r>
              <a:rPr lang="en-US" sz="1300" i="1" dirty="0" err="1">
                <a:effectLst/>
                <a:latin typeface="Calibri" panose="020F0502020204030204" pitchFamily="34" charset="0"/>
                <a:ea typeface="Times New Roman" panose="02020603050405020304" pitchFamily="18" charset="0"/>
                <a:cs typeface="Calibri" panose="020F0502020204030204" pitchFamily="34" charset="0"/>
              </a:rPr>
              <a:t>taahhüdümüzü</a:t>
            </a:r>
            <a:r>
              <a:rPr lang="en-US" sz="1300" i="1" dirty="0">
                <a:effectLst/>
                <a:latin typeface="Calibri" panose="020F0502020204030204" pitchFamily="34" charset="0"/>
                <a:ea typeface="Times New Roman" panose="02020603050405020304" pitchFamily="18" charset="0"/>
                <a:cs typeface="Calibri" panose="020F0502020204030204" pitchFamily="34" charset="0"/>
              </a:rPr>
              <a:t> </a:t>
            </a:r>
            <a:r>
              <a:rPr lang="en-US" sz="1300" i="1" dirty="0" err="1">
                <a:effectLst/>
                <a:latin typeface="Calibri" panose="020F0502020204030204" pitchFamily="34" charset="0"/>
                <a:ea typeface="Times New Roman" panose="02020603050405020304" pitchFamily="18" charset="0"/>
                <a:cs typeface="Calibri" panose="020F0502020204030204" pitchFamily="34" charset="0"/>
              </a:rPr>
              <a:t>ortaya</a:t>
            </a:r>
            <a:r>
              <a:rPr lang="en-US" sz="1300" i="1" dirty="0">
                <a:effectLst/>
                <a:latin typeface="Calibri" panose="020F0502020204030204" pitchFamily="34" charset="0"/>
                <a:ea typeface="Times New Roman" panose="02020603050405020304" pitchFamily="18" charset="0"/>
                <a:cs typeface="Calibri" panose="020F0502020204030204" pitchFamily="34" charset="0"/>
              </a:rPr>
              <a:t> </a:t>
            </a:r>
            <a:r>
              <a:rPr lang="en-US" sz="1300" i="1" dirty="0" err="1">
                <a:effectLst/>
                <a:latin typeface="Calibri" panose="020F0502020204030204" pitchFamily="34" charset="0"/>
                <a:ea typeface="Times New Roman" panose="02020603050405020304" pitchFamily="18" charset="0"/>
                <a:cs typeface="Calibri" panose="020F0502020204030204" pitchFamily="34" charset="0"/>
              </a:rPr>
              <a:t>koymaktayız</a:t>
            </a:r>
            <a:r>
              <a:rPr lang="en-US" sz="1300" i="1" dirty="0">
                <a:effectLst/>
                <a:latin typeface="Calibri" panose="020F0502020204030204" pitchFamily="34" charset="0"/>
                <a:ea typeface="Times New Roman" panose="02020603050405020304" pitchFamily="18" charset="0"/>
                <a:cs typeface="Calibri" panose="020F0502020204030204" pitchFamily="34" charset="0"/>
              </a:rPr>
              <a:t>. </a:t>
            </a:r>
            <a:endParaRPr lang="tr-TR" sz="1300" dirty="0">
              <a:effectLst/>
              <a:latin typeface="Calibri" panose="020F0502020204030204" pitchFamily="34" charset="0"/>
              <a:ea typeface="Times New Roman" panose="02020603050405020304" pitchFamily="18" charset="0"/>
              <a:cs typeface="Calibri" panose="020F0502020204030204" pitchFamily="34" charset="0"/>
            </a:endParaRPr>
          </a:p>
          <a:p>
            <a:pPr>
              <a:spcAft>
                <a:spcPts val="600"/>
              </a:spcAft>
              <a:buFont typeface="Wingdings" pitchFamily="2" charset="2"/>
              <a:buChar char="ü"/>
            </a:pPr>
            <a:r>
              <a:rPr lang="en-US" sz="1300" i="1" kern="1200" dirty="0">
                <a:effectLst/>
                <a:latin typeface="Calibri" panose="020F0502020204030204" pitchFamily="34" charset="0"/>
                <a:ea typeface="Times New Roman" panose="02020603050405020304" pitchFamily="18" charset="0"/>
                <a:cs typeface="Calibri" panose="020F0502020204030204" pitchFamily="34" charset="0"/>
              </a:rPr>
              <a:t> </a:t>
            </a:r>
            <a:r>
              <a:rPr lang="en-US" sz="1300" dirty="0">
                <a:effectLst/>
                <a:latin typeface="Calibri" panose="020F0502020204030204" pitchFamily="34" charset="0"/>
                <a:ea typeface="Times New Roman" panose="02020603050405020304" pitchFamily="18" charset="0"/>
                <a:cs typeface="Calibri" panose="020F0502020204030204" pitchFamily="34" charset="0"/>
              </a:rPr>
              <a:t>“</a:t>
            </a:r>
            <a:r>
              <a:rPr lang="en-US" sz="1300" b="1" dirty="0" err="1">
                <a:effectLst/>
                <a:latin typeface="Calibri" panose="020F0502020204030204" pitchFamily="34" charset="0"/>
                <a:ea typeface="Times New Roman" panose="02020603050405020304" pitchFamily="18" charset="0"/>
                <a:cs typeface="Calibri" panose="020F0502020204030204" pitchFamily="34" charset="0"/>
              </a:rPr>
              <a:t>Erişilebilirlik</a:t>
            </a:r>
            <a:r>
              <a:rPr lang="en-US" sz="1300" b="1" dirty="0">
                <a:effectLst/>
                <a:latin typeface="Calibri" panose="020F0502020204030204" pitchFamily="34" charset="0"/>
                <a:ea typeface="Times New Roman" panose="02020603050405020304" pitchFamily="18" charset="0"/>
                <a:cs typeface="Calibri" panose="020F0502020204030204" pitchFamily="34" charset="0"/>
              </a:rPr>
              <a:t>,</a:t>
            </a:r>
            <a:r>
              <a:rPr lang="en-US" sz="1300" dirty="0">
                <a:effectLst/>
                <a:latin typeface="Calibri" panose="020F0502020204030204" pitchFamily="34" charset="0"/>
                <a:ea typeface="Times New Roman" panose="02020603050405020304" pitchFamily="18" charset="0"/>
                <a:cs typeface="Calibri" panose="020F0502020204030204" pitchFamily="34" charset="0"/>
              </a:rPr>
              <a:t> </a:t>
            </a:r>
            <a:r>
              <a:rPr lang="en-US" sz="1300" dirty="0" err="1">
                <a:effectLst/>
                <a:latin typeface="Calibri" panose="020F0502020204030204" pitchFamily="34" charset="0"/>
                <a:ea typeface="Times New Roman" panose="02020603050405020304" pitchFamily="18" charset="0"/>
                <a:cs typeface="Calibri" panose="020F0502020204030204" pitchFamily="34" charset="0"/>
              </a:rPr>
              <a:t>yaşayan</a:t>
            </a:r>
            <a:r>
              <a:rPr lang="en-US" sz="1300" dirty="0">
                <a:effectLst/>
                <a:latin typeface="Calibri" panose="020F0502020204030204" pitchFamily="34" charset="0"/>
                <a:ea typeface="Times New Roman" panose="02020603050405020304" pitchFamily="18" charset="0"/>
                <a:cs typeface="Calibri" panose="020F0502020204030204" pitchFamily="34" charset="0"/>
              </a:rPr>
              <a:t> </a:t>
            </a:r>
            <a:r>
              <a:rPr lang="en-US" sz="1300" dirty="0" err="1">
                <a:effectLst/>
                <a:latin typeface="Calibri" panose="020F0502020204030204" pitchFamily="34" charset="0"/>
                <a:ea typeface="Times New Roman" panose="02020603050405020304" pitchFamily="18" charset="0"/>
                <a:cs typeface="Calibri" panose="020F0502020204030204" pitchFamily="34" charset="0"/>
              </a:rPr>
              <a:t>tüm</a:t>
            </a:r>
            <a:r>
              <a:rPr lang="en-US" sz="1300" dirty="0">
                <a:effectLst/>
                <a:latin typeface="Calibri" panose="020F0502020204030204" pitchFamily="34" charset="0"/>
                <a:ea typeface="Times New Roman" panose="02020603050405020304" pitchFamily="18" charset="0"/>
                <a:cs typeface="Calibri" panose="020F0502020204030204" pitchFamily="34" charset="0"/>
              </a:rPr>
              <a:t> </a:t>
            </a:r>
            <a:r>
              <a:rPr lang="en-US" sz="1300" dirty="0" err="1">
                <a:effectLst/>
                <a:latin typeface="Calibri" panose="020F0502020204030204" pitchFamily="34" charset="0"/>
                <a:ea typeface="Times New Roman" panose="02020603050405020304" pitchFamily="18" charset="0"/>
                <a:cs typeface="Calibri" panose="020F0502020204030204" pitchFamily="34" charset="0"/>
              </a:rPr>
              <a:t>bireylerin</a:t>
            </a:r>
            <a:r>
              <a:rPr lang="en-US" sz="1300" dirty="0">
                <a:effectLst/>
                <a:latin typeface="Calibri" panose="020F0502020204030204" pitchFamily="34" charset="0"/>
                <a:ea typeface="Times New Roman" panose="02020603050405020304" pitchFamily="18" charset="0"/>
                <a:cs typeface="Calibri" panose="020F0502020204030204" pitchFamily="34" charset="0"/>
              </a:rPr>
              <a:t> </a:t>
            </a:r>
            <a:r>
              <a:rPr lang="en-US" sz="1300" dirty="0" err="1">
                <a:effectLst/>
                <a:latin typeface="Calibri" panose="020F0502020204030204" pitchFamily="34" charset="0"/>
                <a:ea typeface="Times New Roman" panose="02020603050405020304" pitchFamily="18" charset="0"/>
                <a:cs typeface="Calibri" panose="020F0502020204030204" pitchFamily="34" charset="0"/>
              </a:rPr>
              <a:t>kimseye</a:t>
            </a:r>
            <a:r>
              <a:rPr lang="en-US" sz="1300" dirty="0">
                <a:effectLst/>
                <a:latin typeface="Calibri" panose="020F0502020204030204" pitchFamily="34" charset="0"/>
                <a:ea typeface="Times New Roman" panose="02020603050405020304" pitchFamily="18" charset="0"/>
                <a:cs typeface="Calibri" panose="020F0502020204030204" pitchFamily="34" charset="0"/>
              </a:rPr>
              <a:t> </a:t>
            </a:r>
            <a:r>
              <a:rPr lang="en-US" sz="1300" dirty="0" err="1">
                <a:effectLst/>
                <a:latin typeface="Calibri" panose="020F0502020204030204" pitchFamily="34" charset="0"/>
                <a:ea typeface="Times New Roman" panose="02020603050405020304" pitchFamily="18" charset="0"/>
                <a:cs typeface="Calibri" panose="020F0502020204030204" pitchFamily="34" charset="0"/>
              </a:rPr>
              <a:t>ihtiyaç</a:t>
            </a:r>
            <a:r>
              <a:rPr lang="en-US" sz="1300" dirty="0">
                <a:effectLst/>
                <a:latin typeface="Calibri" panose="020F0502020204030204" pitchFamily="34" charset="0"/>
                <a:ea typeface="Times New Roman" panose="02020603050405020304" pitchFamily="18" charset="0"/>
                <a:cs typeface="Calibri" panose="020F0502020204030204" pitchFamily="34" charset="0"/>
              </a:rPr>
              <a:t> </a:t>
            </a:r>
            <a:r>
              <a:rPr lang="en-US" sz="1300" dirty="0" err="1">
                <a:effectLst/>
                <a:latin typeface="Calibri" panose="020F0502020204030204" pitchFamily="34" charset="0"/>
                <a:ea typeface="Times New Roman" panose="02020603050405020304" pitchFamily="18" charset="0"/>
                <a:cs typeface="Calibri" panose="020F0502020204030204" pitchFamily="34" charset="0"/>
              </a:rPr>
              <a:t>duymadan</a:t>
            </a:r>
            <a:r>
              <a:rPr lang="en-US" sz="1300" dirty="0">
                <a:effectLst/>
                <a:latin typeface="Calibri" panose="020F0502020204030204" pitchFamily="34" charset="0"/>
                <a:ea typeface="Times New Roman" panose="02020603050405020304" pitchFamily="18" charset="0"/>
                <a:cs typeface="Calibri" panose="020F0502020204030204" pitchFamily="34" charset="0"/>
              </a:rPr>
              <a:t> </a:t>
            </a:r>
            <a:r>
              <a:rPr lang="en-US" sz="1300" dirty="0" err="1">
                <a:effectLst/>
                <a:latin typeface="Calibri" panose="020F0502020204030204" pitchFamily="34" charset="0"/>
                <a:ea typeface="Times New Roman" panose="02020603050405020304" pitchFamily="18" charset="0"/>
                <a:cs typeface="Calibri" panose="020F0502020204030204" pitchFamily="34" charset="0"/>
              </a:rPr>
              <a:t>kamusal</a:t>
            </a:r>
            <a:r>
              <a:rPr lang="en-US" sz="1300" dirty="0">
                <a:effectLst/>
                <a:latin typeface="Calibri" panose="020F0502020204030204" pitchFamily="34" charset="0"/>
                <a:ea typeface="Times New Roman" panose="02020603050405020304" pitchFamily="18" charset="0"/>
                <a:cs typeface="Calibri" panose="020F0502020204030204" pitchFamily="34" charset="0"/>
              </a:rPr>
              <a:t> </a:t>
            </a:r>
            <a:r>
              <a:rPr lang="en-US" sz="1300" dirty="0" err="1">
                <a:effectLst/>
                <a:latin typeface="Calibri" panose="020F0502020204030204" pitchFamily="34" charset="0"/>
                <a:ea typeface="Times New Roman" panose="02020603050405020304" pitchFamily="18" charset="0"/>
                <a:cs typeface="Calibri" panose="020F0502020204030204" pitchFamily="34" charset="0"/>
              </a:rPr>
              <a:t>hizmetlerin</a:t>
            </a:r>
            <a:r>
              <a:rPr lang="en-US" sz="1300" dirty="0">
                <a:effectLst/>
                <a:latin typeface="Calibri" panose="020F0502020204030204" pitchFamily="34" charset="0"/>
                <a:ea typeface="Times New Roman" panose="02020603050405020304" pitchFamily="18" charset="0"/>
                <a:cs typeface="Calibri" panose="020F0502020204030204" pitchFamily="34" charset="0"/>
              </a:rPr>
              <a:t> </a:t>
            </a:r>
            <a:r>
              <a:rPr lang="en-US" sz="1300" dirty="0" err="1">
                <a:effectLst/>
                <a:latin typeface="Calibri" panose="020F0502020204030204" pitchFamily="34" charset="0"/>
                <a:ea typeface="Times New Roman" panose="02020603050405020304" pitchFamily="18" charset="0"/>
                <a:cs typeface="Calibri" panose="020F0502020204030204" pitchFamily="34" charset="0"/>
              </a:rPr>
              <a:t>tümüne</a:t>
            </a:r>
            <a:r>
              <a:rPr lang="en-US" sz="1300" dirty="0">
                <a:effectLst/>
                <a:latin typeface="Calibri" panose="020F0502020204030204" pitchFamily="34" charset="0"/>
                <a:ea typeface="Times New Roman" panose="02020603050405020304" pitchFamily="18" charset="0"/>
                <a:cs typeface="Calibri" panose="020F0502020204030204" pitchFamily="34" charset="0"/>
              </a:rPr>
              <a:t> </a:t>
            </a:r>
            <a:r>
              <a:rPr lang="en-US" sz="1300" dirty="0" err="1">
                <a:effectLst/>
                <a:latin typeface="Calibri" panose="020F0502020204030204" pitchFamily="34" charset="0"/>
                <a:ea typeface="Times New Roman" panose="02020603050405020304" pitchFamily="18" charset="0"/>
                <a:cs typeface="Calibri" panose="020F0502020204030204" pitchFamily="34" charset="0"/>
              </a:rPr>
              <a:t>ulaşabilmeleri</a:t>
            </a:r>
            <a:r>
              <a:rPr lang="en-US" sz="1300" dirty="0">
                <a:effectLst/>
                <a:latin typeface="Calibri" panose="020F0502020204030204" pitchFamily="34" charset="0"/>
                <a:ea typeface="Times New Roman" panose="02020603050405020304" pitchFamily="18" charset="0"/>
                <a:cs typeface="Calibri" panose="020F0502020204030204" pitchFamily="34" charset="0"/>
              </a:rPr>
              <a:t> </a:t>
            </a:r>
            <a:r>
              <a:rPr lang="en-US" sz="1300" dirty="0" err="1">
                <a:effectLst/>
                <a:latin typeface="Calibri" panose="020F0502020204030204" pitchFamily="34" charset="0"/>
                <a:ea typeface="Times New Roman" panose="02020603050405020304" pitchFamily="18" charset="0"/>
                <a:cs typeface="Calibri" panose="020F0502020204030204" pitchFamily="34" charset="0"/>
              </a:rPr>
              <a:t>ve</a:t>
            </a:r>
            <a:r>
              <a:rPr lang="en-US" sz="1300" dirty="0">
                <a:effectLst/>
                <a:latin typeface="Calibri" panose="020F0502020204030204" pitchFamily="34" charset="0"/>
                <a:ea typeface="Times New Roman" panose="02020603050405020304" pitchFamily="18" charset="0"/>
                <a:cs typeface="Calibri" panose="020F0502020204030204" pitchFamily="34" charset="0"/>
              </a:rPr>
              <a:t> </a:t>
            </a:r>
            <a:r>
              <a:rPr lang="en-US" sz="1300" dirty="0" err="1">
                <a:effectLst/>
                <a:latin typeface="Calibri" panose="020F0502020204030204" pitchFamily="34" charset="0"/>
                <a:ea typeface="Times New Roman" panose="02020603050405020304" pitchFamily="18" charset="0"/>
                <a:cs typeface="Calibri" panose="020F0502020204030204" pitchFamily="34" charset="0"/>
              </a:rPr>
              <a:t>bunları</a:t>
            </a:r>
            <a:r>
              <a:rPr lang="en-US" sz="1300" dirty="0">
                <a:effectLst/>
                <a:latin typeface="Calibri" panose="020F0502020204030204" pitchFamily="34" charset="0"/>
                <a:ea typeface="Times New Roman" panose="02020603050405020304" pitchFamily="18" charset="0"/>
                <a:cs typeface="Calibri" panose="020F0502020204030204" pitchFamily="34" charset="0"/>
              </a:rPr>
              <a:t> </a:t>
            </a:r>
            <a:r>
              <a:rPr lang="en-US" sz="1300" dirty="0" err="1">
                <a:effectLst/>
                <a:latin typeface="Calibri" panose="020F0502020204030204" pitchFamily="34" charset="0"/>
                <a:ea typeface="Times New Roman" panose="02020603050405020304" pitchFamily="18" charset="0"/>
                <a:cs typeface="Calibri" panose="020F0502020204030204" pitchFamily="34" charset="0"/>
              </a:rPr>
              <a:t>kullanabilmeleri</a:t>
            </a:r>
            <a:r>
              <a:rPr lang="en-US" sz="1300" dirty="0">
                <a:effectLst/>
                <a:latin typeface="Calibri" panose="020F0502020204030204" pitchFamily="34" charset="0"/>
                <a:ea typeface="Times New Roman" panose="02020603050405020304" pitchFamily="18" charset="0"/>
                <a:cs typeface="Calibri" panose="020F0502020204030204" pitchFamily="34" charset="0"/>
              </a:rPr>
              <a:t>, </a:t>
            </a:r>
            <a:r>
              <a:rPr lang="en-US" sz="1300" dirty="0" err="1">
                <a:effectLst/>
                <a:latin typeface="Calibri" panose="020F0502020204030204" pitchFamily="34" charset="0"/>
                <a:ea typeface="Times New Roman" panose="02020603050405020304" pitchFamily="18" charset="0"/>
                <a:cs typeface="Calibri" panose="020F0502020204030204" pitchFamily="34" charset="0"/>
              </a:rPr>
              <a:t>kısaca</a:t>
            </a:r>
            <a:r>
              <a:rPr lang="en-US" sz="1300" dirty="0">
                <a:effectLst/>
                <a:latin typeface="Calibri" panose="020F0502020204030204" pitchFamily="34" charset="0"/>
                <a:ea typeface="Times New Roman" panose="02020603050405020304" pitchFamily="18" charset="0"/>
                <a:cs typeface="Calibri" panose="020F0502020204030204" pitchFamily="34" charset="0"/>
              </a:rPr>
              <a:t> </a:t>
            </a:r>
            <a:r>
              <a:rPr lang="en-US" sz="1300" dirty="0" err="1">
                <a:effectLst/>
                <a:latin typeface="Calibri" panose="020F0502020204030204" pitchFamily="34" charset="0"/>
                <a:ea typeface="Times New Roman" panose="02020603050405020304" pitchFamily="18" charset="0"/>
                <a:cs typeface="Calibri" panose="020F0502020204030204" pitchFamily="34" charset="0"/>
              </a:rPr>
              <a:t>toplumsal</a:t>
            </a:r>
            <a:r>
              <a:rPr lang="en-US" sz="1300" dirty="0">
                <a:effectLst/>
                <a:latin typeface="Calibri" panose="020F0502020204030204" pitchFamily="34" charset="0"/>
                <a:ea typeface="Times New Roman" panose="02020603050405020304" pitchFamily="18" charset="0"/>
                <a:cs typeface="Calibri" panose="020F0502020204030204" pitchFamily="34" charset="0"/>
              </a:rPr>
              <a:t> </a:t>
            </a:r>
            <a:r>
              <a:rPr lang="en-US" sz="1300" dirty="0" err="1">
                <a:effectLst/>
                <a:latin typeface="Calibri" panose="020F0502020204030204" pitchFamily="34" charset="0"/>
                <a:ea typeface="Times New Roman" panose="02020603050405020304" pitchFamily="18" charset="0"/>
                <a:cs typeface="Calibri" panose="020F0502020204030204" pitchFamily="34" charset="0"/>
              </a:rPr>
              <a:t>yaşama</a:t>
            </a:r>
            <a:r>
              <a:rPr lang="en-US" sz="1300" dirty="0">
                <a:effectLst/>
                <a:latin typeface="Calibri" panose="020F0502020204030204" pitchFamily="34" charset="0"/>
                <a:ea typeface="Times New Roman" panose="02020603050405020304" pitchFamily="18" charset="0"/>
                <a:cs typeface="Calibri" panose="020F0502020204030204" pitchFamily="34" charset="0"/>
              </a:rPr>
              <a:t> </a:t>
            </a:r>
            <a:r>
              <a:rPr lang="en-US" sz="1300" dirty="0" err="1">
                <a:effectLst/>
                <a:latin typeface="Calibri" panose="020F0502020204030204" pitchFamily="34" charset="0"/>
                <a:ea typeface="Times New Roman" panose="02020603050405020304" pitchFamily="18" charset="0"/>
                <a:cs typeface="Calibri" panose="020F0502020204030204" pitchFamily="34" charset="0"/>
              </a:rPr>
              <a:t>katılabilmeleri</a:t>
            </a:r>
            <a:r>
              <a:rPr lang="en-US" sz="1300" dirty="0">
                <a:effectLst/>
                <a:latin typeface="Calibri" panose="020F0502020204030204" pitchFamily="34" charset="0"/>
                <a:ea typeface="Times New Roman" panose="02020603050405020304" pitchFamily="18" charset="0"/>
                <a:cs typeface="Calibri" panose="020F0502020204030204" pitchFamily="34" charset="0"/>
              </a:rPr>
              <a:t> </a:t>
            </a:r>
            <a:r>
              <a:rPr lang="en-US" sz="1300" dirty="0" err="1">
                <a:effectLst/>
                <a:latin typeface="Calibri" panose="020F0502020204030204" pitchFamily="34" charset="0"/>
                <a:ea typeface="Times New Roman" panose="02020603050405020304" pitchFamily="18" charset="0"/>
                <a:cs typeface="Calibri" panose="020F0502020204030204" pitchFamily="34" charset="0"/>
              </a:rPr>
              <a:t>için</a:t>
            </a:r>
            <a:r>
              <a:rPr lang="en-US" sz="1300" dirty="0">
                <a:effectLst/>
                <a:latin typeface="Calibri" panose="020F0502020204030204" pitchFamily="34" charset="0"/>
                <a:ea typeface="Times New Roman" panose="02020603050405020304" pitchFamily="18" charset="0"/>
                <a:cs typeface="Calibri" panose="020F0502020204030204" pitchFamily="34" charset="0"/>
              </a:rPr>
              <a:t> </a:t>
            </a:r>
            <a:r>
              <a:rPr lang="en-US" sz="1300" dirty="0" err="1">
                <a:effectLst/>
                <a:latin typeface="Calibri" panose="020F0502020204030204" pitchFamily="34" charset="0"/>
                <a:ea typeface="Times New Roman" panose="02020603050405020304" pitchFamily="18" charset="0"/>
                <a:cs typeface="Calibri" panose="020F0502020204030204" pitchFamily="34" charset="0"/>
              </a:rPr>
              <a:t>yapılı</a:t>
            </a:r>
            <a:r>
              <a:rPr lang="en-US" sz="1300" dirty="0">
                <a:effectLst/>
                <a:latin typeface="Calibri" panose="020F0502020204030204" pitchFamily="34" charset="0"/>
                <a:ea typeface="Times New Roman" panose="02020603050405020304" pitchFamily="18" charset="0"/>
                <a:cs typeface="Calibri" panose="020F0502020204030204" pitchFamily="34" charset="0"/>
              </a:rPr>
              <a:t> </a:t>
            </a:r>
            <a:r>
              <a:rPr lang="en-US" sz="1300" dirty="0" err="1">
                <a:effectLst/>
                <a:latin typeface="Calibri" panose="020F0502020204030204" pitchFamily="34" charset="0"/>
                <a:ea typeface="Times New Roman" panose="02020603050405020304" pitchFamily="18" charset="0"/>
                <a:cs typeface="Calibri" panose="020F0502020204030204" pitchFamily="34" charset="0"/>
              </a:rPr>
              <a:t>çevrede</a:t>
            </a:r>
            <a:r>
              <a:rPr lang="en-US" sz="1300" dirty="0">
                <a:effectLst/>
                <a:latin typeface="Calibri" panose="020F0502020204030204" pitchFamily="34" charset="0"/>
                <a:ea typeface="Times New Roman" panose="02020603050405020304" pitchFamily="18" charset="0"/>
                <a:cs typeface="Calibri" panose="020F0502020204030204" pitchFamily="34" charset="0"/>
              </a:rPr>
              <a:t> </a:t>
            </a:r>
            <a:r>
              <a:rPr lang="en-US" sz="1300" dirty="0" err="1">
                <a:effectLst/>
                <a:latin typeface="Calibri" panose="020F0502020204030204" pitchFamily="34" charset="0"/>
                <a:ea typeface="Times New Roman" panose="02020603050405020304" pitchFamily="18" charset="0"/>
                <a:cs typeface="Calibri" panose="020F0502020204030204" pitchFamily="34" charset="0"/>
              </a:rPr>
              <a:t>ve</a:t>
            </a:r>
            <a:r>
              <a:rPr lang="en-US" sz="1300" dirty="0">
                <a:effectLst/>
                <a:latin typeface="Calibri" panose="020F0502020204030204" pitchFamily="34" charset="0"/>
                <a:ea typeface="Times New Roman" panose="02020603050405020304" pitchFamily="18" charset="0"/>
                <a:cs typeface="Calibri" panose="020F0502020204030204" pitchFamily="34" charset="0"/>
              </a:rPr>
              <a:t> </a:t>
            </a:r>
            <a:r>
              <a:rPr lang="en-US" sz="1300" dirty="0" err="1">
                <a:effectLst/>
                <a:latin typeface="Calibri" panose="020F0502020204030204" pitchFamily="34" charset="0"/>
                <a:ea typeface="Times New Roman" panose="02020603050405020304" pitchFamily="18" charset="0"/>
                <a:cs typeface="Calibri" panose="020F0502020204030204" pitchFamily="34" charset="0"/>
              </a:rPr>
              <a:t>kentsel</a:t>
            </a:r>
            <a:r>
              <a:rPr lang="en-US" sz="1300" dirty="0">
                <a:effectLst/>
                <a:latin typeface="Calibri" panose="020F0502020204030204" pitchFamily="34" charset="0"/>
                <a:ea typeface="Times New Roman" panose="02020603050405020304" pitchFamily="18" charset="0"/>
                <a:cs typeface="Calibri" panose="020F0502020204030204" pitchFamily="34" charset="0"/>
              </a:rPr>
              <a:t> </a:t>
            </a:r>
            <a:r>
              <a:rPr lang="en-US" sz="1300" dirty="0" err="1">
                <a:effectLst/>
                <a:latin typeface="Calibri" panose="020F0502020204030204" pitchFamily="34" charset="0"/>
                <a:ea typeface="Times New Roman" panose="02020603050405020304" pitchFamily="18" charset="0"/>
                <a:cs typeface="Calibri" panose="020F0502020204030204" pitchFamily="34" charset="0"/>
              </a:rPr>
              <a:t>hizmetlerde</a:t>
            </a:r>
            <a:r>
              <a:rPr lang="en-US" sz="1300" dirty="0">
                <a:effectLst/>
                <a:latin typeface="Calibri" panose="020F0502020204030204" pitchFamily="34" charset="0"/>
                <a:ea typeface="Times New Roman" panose="02020603050405020304" pitchFamily="18" charset="0"/>
                <a:cs typeface="Calibri" panose="020F0502020204030204" pitchFamily="34" charset="0"/>
              </a:rPr>
              <a:t> </a:t>
            </a:r>
            <a:r>
              <a:rPr lang="en-US" sz="1300" dirty="0" err="1">
                <a:effectLst/>
                <a:latin typeface="Calibri" panose="020F0502020204030204" pitchFamily="34" charset="0"/>
                <a:ea typeface="Times New Roman" panose="02020603050405020304" pitchFamily="18" charset="0"/>
                <a:cs typeface="Calibri" panose="020F0502020204030204" pitchFamily="34" charset="0"/>
              </a:rPr>
              <a:t>alınması</a:t>
            </a:r>
            <a:r>
              <a:rPr lang="en-US" sz="1300" dirty="0">
                <a:effectLst/>
                <a:latin typeface="Calibri" panose="020F0502020204030204" pitchFamily="34" charset="0"/>
                <a:ea typeface="Times New Roman" panose="02020603050405020304" pitchFamily="18" charset="0"/>
                <a:cs typeface="Calibri" panose="020F0502020204030204" pitchFamily="34" charset="0"/>
              </a:rPr>
              <a:t> </a:t>
            </a:r>
            <a:r>
              <a:rPr lang="en-US" sz="1300" dirty="0" err="1">
                <a:effectLst/>
                <a:latin typeface="Calibri" panose="020F0502020204030204" pitchFamily="34" charset="0"/>
                <a:ea typeface="Times New Roman" panose="02020603050405020304" pitchFamily="18" charset="0"/>
                <a:cs typeface="Calibri" panose="020F0502020204030204" pitchFamily="34" charset="0"/>
              </a:rPr>
              <a:t>gereken</a:t>
            </a:r>
            <a:r>
              <a:rPr lang="en-US" sz="1300" dirty="0">
                <a:effectLst/>
                <a:latin typeface="Calibri" panose="020F0502020204030204" pitchFamily="34" charset="0"/>
                <a:ea typeface="Times New Roman" panose="02020603050405020304" pitchFamily="18" charset="0"/>
                <a:cs typeface="Calibri" panose="020F0502020204030204" pitchFamily="34" charset="0"/>
              </a:rPr>
              <a:t> </a:t>
            </a:r>
            <a:r>
              <a:rPr lang="en-US" sz="1300" dirty="0" err="1">
                <a:effectLst/>
                <a:latin typeface="Calibri" panose="020F0502020204030204" pitchFamily="34" charset="0"/>
                <a:ea typeface="Times New Roman" panose="02020603050405020304" pitchFamily="18" charset="0"/>
                <a:cs typeface="Calibri" panose="020F0502020204030204" pitchFamily="34" charset="0"/>
              </a:rPr>
              <a:t>tüm</a:t>
            </a:r>
            <a:r>
              <a:rPr lang="en-US" sz="1300" dirty="0">
                <a:effectLst/>
                <a:latin typeface="Calibri" panose="020F0502020204030204" pitchFamily="34" charset="0"/>
                <a:ea typeface="Times New Roman" panose="02020603050405020304" pitchFamily="18" charset="0"/>
                <a:cs typeface="Calibri" panose="020F0502020204030204" pitchFamily="34" charset="0"/>
              </a:rPr>
              <a:t> </a:t>
            </a:r>
            <a:r>
              <a:rPr lang="en-US" sz="1300" dirty="0" err="1">
                <a:effectLst/>
                <a:latin typeface="Calibri" panose="020F0502020204030204" pitchFamily="34" charset="0"/>
                <a:ea typeface="Times New Roman" panose="02020603050405020304" pitchFamily="18" charset="0"/>
                <a:cs typeface="Calibri" panose="020F0502020204030204" pitchFamily="34" charset="0"/>
              </a:rPr>
              <a:t>tedbirleri</a:t>
            </a:r>
            <a:r>
              <a:rPr lang="en-US" sz="1300" dirty="0">
                <a:effectLst/>
                <a:latin typeface="Calibri" panose="020F0502020204030204" pitchFamily="34" charset="0"/>
                <a:ea typeface="Times New Roman" panose="02020603050405020304" pitchFamily="18" charset="0"/>
                <a:cs typeface="Calibri" panose="020F0502020204030204" pitchFamily="34" charset="0"/>
              </a:rPr>
              <a:t> </a:t>
            </a:r>
            <a:r>
              <a:rPr lang="en-US" sz="1300" dirty="0" err="1">
                <a:effectLst/>
                <a:latin typeface="Calibri" panose="020F0502020204030204" pitchFamily="34" charset="0"/>
                <a:ea typeface="Times New Roman" panose="02020603050405020304" pitchFamily="18" charset="0"/>
                <a:cs typeface="Calibri" panose="020F0502020204030204" pitchFamily="34" charset="0"/>
              </a:rPr>
              <a:t>içermektedir</a:t>
            </a:r>
            <a:r>
              <a:rPr lang="en-US" sz="1300" dirty="0">
                <a:effectLst/>
                <a:latin typeface="Calibri" panose="020F0502020204030204" pitchFamily="34" charset="0"/>
                <a:ea typeface="Times New Roman" panose="02020603050405020304" pitchFamily="18" charset="0"/>
                <a:cs typeface="Calibri" panose="020F0502020204030204" pitchFamily="34" charset="0"/>
              </a:rPr>
              <a:t>. </a:t>
            </a:r>
            <a:r>
              <a:rPr lang="en-US" sz="1300" dirty="0" err="1">
                <a:effectLst/>
                <a:latin typeface="Calibri" panose="020F0502020204030204" pitchFamily="34" charset="0"/>
                <a:ea typeface="Times New Roman" panose="02020603050405020304" pitchFamily="18" charset="0"/>
                <a:cs typeface="Calibri" panose="020F0502020204030204" pitchFamily="34" charset="0"/>
              </a:rPr>
              <a:t>Kaldırımlarda</a:t>
            </a:r>
            <a:r>
              <a:rPr lang="en-US" sz="1300" dirty="0">
                <a:effectLst/>
                <a:latin typeface="Calibri" panose="020F0502020204030204" pitchFamily="34" charset="0"/>
                <a:ea typeface="Times New Roman" panose="02020603050405020304" pitchFamily="18" charset="0"/>
                <a:cs typeface="Calibri" panose="020F0502020204030204" pitchFamily="34" charset="0"/>
              </a:rPr>
              <a:t>, yaya </a:t>
            </a:r>
            <a:r>
              <a:rPr lang="en-US" sz="1300" dirty="0" err="1">
                <a:effectLst/>
                <a:latin typeface="Calibri" panose="020F0502020204030204" pitchFamily="34" charset="0"/>
                <a:ea typeface="Times New Roman" panose="02020603050405020304" pitchFamily="18" charset="0"/>
                <a:cs typeface="Calibri" panose="020F0502020204030204" pitchFamily="34" charset="0"/>
              </a:rPr>
              <a:t>geçitlerinde</a:t>
            </a:r>
            <a:r>
              <a:rPr lang="en-US" sz="1300" dirty="0">
                <a:effectLst/>
                <a:latin typeface="Calibri" panose="020F0502020204030204" pitchFamily="34" charset="0"/>
                <a:ea typeface="Times New Roman" panose="02020603050405020304" pitchFamily="18" charset="0"/>
                <a:cs typeface="Calibri" panose="020F0502020204030204" pitchFamily="34" charset="0"/>
              </a:rPr>
              <a:t>, </a:t>
            </a:r>
            <a:r>
              <a:rPr lang="en-US" sz="1300" dirty="0" err="1">
                <a:effectLst/>
                <a:latin typeface="Calibri" panose="020F0502020204030204" pitchFamily="34" charset="0"/>
                <a:ea typeface="Times New Roman" panose="02020603050405020304" pitchFamily="18" charset="0"/>
                <a:cs typeface="Calibri" panose="020F0502020204030204" pitchFamily="34" charset="0"/>
              </a:rPr>
              <a:t>parklarda</a:t>
            </a:r>
            <a:r>
              <a:rPr lang="en-US" sz="1300" dirty="0">
                <a:effectLst/>
                <a:latin typeface="Calibri" panose="020F0502020204030204" pitchFamily="34" charset="0"/>
                <a:ea typeface="Times New Roman" panose="02020603050405020304" pitchFamily="18" charset="0"/>
                <a:cs typeface="Calibri" panose="020F0502020204030204" pitchFamily="34" charset="0"/>
              </a:rPr>
              <a:t>, </a:t>
            </a:r>
            <a:r>
              <a:rPr lang="en-US" sz="1300" dirty="0" err="1">
                <a:effectLst/>
                <a:latin typeface="Calibri" panose="020F0502020204030204" pitchFamily="34" charset="0"/>
                <a:ea typeface="Times New Roman" panose="02020603050405020304" pitchFamily="18" charset="0"/>
                <a:cs typeface="Calibri" panose="020F0502020204030204" pitchFamily="34" charset="0"/>
              </a:rPr>
              <a:t>çocuk</a:t>
            </a:r>
            <a:r>
              <a:rPr lang="en-US" sz="1300" dirty="0">
                <a:effectLst/>
                <a:latin typeface="Calibri" panose="020F0502020204030204" pitchFamily="34" charset="0"/>
                <a:ea typeface="Times New Roman" panose="02020603050405020304" pitchFamily="18" charset="0"/>
                <a:cs typeface="Calibri" panose="020F0502020204030204" pitchFamily="34" charset="0"/>
              </a:rPr>
              <a:t> </a:t>
            </a:r>
            <a:r>
              <a:rPr lang="en-US" sz="1300" dirty="0" err="1">
                <a:effectLst/>
                <a:latin typeface="Calibri" panose="020F0502020204030204" pitchFamily="34" charset="0"/>
                <a:ea typeface="Times New Roman" panose="02020603050405020304" pitchFamily="18" charset="0"/>
                <a:cs typeface="Calibri" panose="020F0502020204030204" pitchFamily="34" charset="0"/>
              </a:rPr>
              <a:t>oyun</a:t>
            </a:r>
            <a:r>
              <a:rPr lang="en-US" sz="1300" dirty="0">
                <a:effectLst/>
                <a:latin typeface="Calibri" panose="020F0502020204030204" pitchFamily="34" charset="0"/>
                <a:ea typeface="Times New Roman" panose="02020603050405020304" pitchFamily="18" charset="0"/>
                <a:cs typeface="Calibri" panose="020F0502020204030204" pitchFamily="34" charset="0"/>
              </a:rPr>
              <a:t> </a:t>
            </a:r>
            <a:r>
              <a:rPr lang="en-US" sz="1300" dirty="0" err="1">
                <a:effectLst/>
                <a:latin typeface="Calibri" panose="020F0502020204030204" pitchFamily="34" charset="0"/>
                <a:ea typeface="Times New Roman" panose="02020603050405020304" pitchFamily="18" charset="0"/>
                <a:cs typeface="Calibri" panose="020F0502020204030204" pitchFamily="34" charset="0"/>
              </a:rPr>
              <a:t>alanlarında</a:t>
            </a:r>
            <a:r>
              <a:rPr lang="en-US" sz="1300" dirty="0">
                <a:effectLst/>
                <a:latin typeface="Calibri" panose="020F0502020204030204" pitchFamily="34" charset="0"/>
                <a:ea typeface="Times New Roman" panose="02020603050405020304" pitchFamily="18" charset="0"/>
                <a:cs typeface="Calibri" panose="020F0502020204030204" pitchFamily="34" charset="0"/>
              </a:rPr>
              <a:t>, </a:t>
            </a:r>
            <a:r>
              <a:rPr lang="en-US" sz="1300" dirty="0" err="1">
                <a:effectLst/>
                <a:latin typeface="Calibri" panose="020F0502020204030204" pitchFamily="34" charset="0"/>
                <a:ea typeface="Times New Roman" panose="02020603050405020304" pitchFamily="18" charset="0"/>
                <a:cs typeface="Calibri" panose="020F0502020204030204" pitchFamily="34" charset="0"/>
              </a:rPr>
              <a:t>kamunun</a:t>
            </a:r>
            <a:r>
              <a:rPr lang="en-US" sz="1300" dirty="0">
                <a:effectLst/>
                <a:latin typeface="Calibri" panose="020F0502020204030204" pitchFamily="34" charset="0"/>
                <a:ea typeface="Times New Roman" panose="02020603050405020304" pitchFamily="18" charset="0"/>
                <a:cs typeface="Calibri" panose="020F0502020204030204" pitchFamily="34" charset="0"/>
              </a:rPr>
              <a:t> </a:t>
            </a:r>
            <a:r>
              <a:rPr lang="en-US" sz="1300" dirty="0" err="1">
                <a:effectLst/>
                <a:latin typeface="Calibri" panose="020F0502020204030204" pitchFamily="34" charset="0"/>
                <a:ea typeface="Times New Roman" panose="02020603050405020304" pitchFamily="18" charset="0"/>
                <a:cs typeface="Calibri" panose="020F0502020204030204" pitchFamily="34" charset="0"/>
              </a:rPr>
              <a:t>hizmet</a:t>
            </a:r>
            <a:r>
              <a:rPr lang="en-US" sz="1300" dirty="0">
                <a:effectLst/>
                <a:latin typeface="Calibri" panose="020F0502020204030204" pitchFamily="34" charset="0"/>
                <a:ea typeface="Times New Roman" panose="02020603050405020304" pitchFamily="18" charset="0"/>
                <a:cs typeface="Calibri" panose="020F0502020204030204" pitchFamily="34" charset="0"/>
              </a:rPr>
              <a:t> </a:t>
            </a:r>
            <a:r>
              <a:rPr lang="en-US" sz="1300" dirty="0" err="1">
                <a:effectLst/>
                <a:latin typeface="Calibri" panose="020F0502020204030204" pitchFamily="34" charset="0"/>
                <a:ea typeface="Times New Roman" panose="02020603050405020304" pitchFamily="18" charset="0"/>
                <a:cs typeface="Calibri" panose="020F0502020204030204" pitchFamily="34" charset="0"/>
              </a:rPr>
              <a:t>verdiği</a:t>
            </a:r>
            <a:r>
              <a:rPr lang="en-US" sz="1300" dirty="0">
                <a:effectLst/>
                <a:latin typeface="Calibri" panose="020F0502020204030204" pitchFamily="34" charset="0"/>
                <a:ea typeface="Times New Roman" panose="02020603050405020304" pitchFamily="18" charset="0"/>
                <a:cs typeface="Calibri" panose="020F0502020204030204" pitchFamily="34" charset="0"/>
              </a:rPr>
              <a:t> </a:t>
            </a:r>
            <a:r>
              <a:rPr lang="en-US" sz="1300" dirty="0" err="1">
                <a:effectLst/>
                <a:latin typeface="Calibri" panose="020F0502020204030204" pitchFamily="34" charset="0"/>
                <a:ea typeface="Times New Roman" panose="02020603050405020304" pitchFamily="18" charset="0"/>
                <a:cs typeface="Calibri" panose="020F0502020204030204" pitchFamily="34" charset="0"/>
              </a:rPr>
              <a:t>ve</a:t>
            </a:r>
            <a:r>
              <a:rPr lang="en-US" sz="1300" dirty="0">
                <a:effectLst/>
                <a:latin typeface="Calibri" panose="020F0502020204030204" pitchFamily="34" charset="0"/>
                <a:ea typeface="Times New Roman" panose="02020603050405020304" pitchFamily="18" charset="0"/>
                <a:cs typeface="Calibri" panose="020F0502020204030204" pitchFamily="34" charset="0"/>
              </a:rPr>
              <a:t> </a:t>
            </a:r>
            <a:r>
              <a:rPr lang="en-US" sz="1300" dirty="0" err="1">
                <a:effectLst/>
                <a:latin typeface="Calibri" panose="020F0502020204030204" pitchFamily="34" charset="0"/>
                <a:ea typeface="Times New Roman" panose="02020603050405020304" pitchFamily="18" charset="0"/>
                <a:cs typeface="Calibri" panose="020F0502020204030204" pitchFamily="34" charset="0"/>
              </a:rPr>
              <a:t>kamu</a:t>
            </a:r>
            <a:r>
              <a:rPr lang="en-US" sz="1300" dirty="0">
                <a:effectLst/>
                <a:latin typeface="Calibri" panose="020F0502020204030204" pitchFamily="34" charset="0"/>
                <a:ea typeface="Times New Roman" panose="02020603050405020304" pitchFamily="18" charset="0"/>
                <a:cs typeface="Calibri" panose="020F0502020204030204" pitchFamily="34" charset="0"/>
              </a:rPr>
              <a:t> </a:t>
            </a:r>
            <a:r>
              <a:rPr lang="en-US" sz="1300" dirty="0" err="1">
                <a:effectLst/>
                <a:latin typeface="Calibri" panose="020F0502020204030204" pitchFamily="34" charset="0"/>
                <a:ea typeface="Times New Roman" panose="02020603050405020304" pitchFamily="18" charset="0"/>
                <a:cs typeface="Calibri" panose="020F0502020204030204" pitchFamily="34" charset="0"/>
              </a:rPr>
              <a:t>kullanımına</a:t>
            </a:r>
            <a:r>
              <a:rPr lang="en-US" sz="1300" dirty="0">
                <a:effectLst/>
                <a:latin typeface="Calibri" panose="020F0502020204030204" pitchFamily="34" charset="0"/>
                <a:ea typeface="Times New Roman" panose="02020603050405020304" pitchFamily="18" charset="0"/>
                <a:cs typeface="Calibri" panose="020F0502020204030204" pitchFamily="34" charset="0"/>
              </a:rPr>
              <a:t> </a:t>
            </a:r>
            <a:r>
              <a:rPr lang="en-US" sz="1300" dirty="0" err="1">
                <a:effectLst/>
                <a:latin typeface="Calibri" panose="020F0502020204030204" pitchFamily="34" charset="0"/>
                <a:ea typeface="Times New Roman" panose="02020603050405020304" pitchFamily="18" charset="0"/>
                <a:cs typeface="Calibri" panose="020F0502020204030204" pitchFamily="34" charset="0"/>
              </a:rPr>
              <a:t>açık</a:t>
            </a:r>
            <a:r>
              <a:rPr lang="en-US" sz="1300" dirty="0">
                <a:effectLst/>
                <a:latin typeface="Calibri" panose="020F0502020204030204" pitchFamily="34" charset="0"/>
                <a:ea typeface="Times New Roman" panose="02020603050405020304" pitchFamily="18" charset="0"/>
                <a:cs typeface="Calibri" panose="020F0502020204030204" pitchFamily="34" charset="0"/>
              </a:rPr>
              <a:t> </a:t>
            </a:r>
            <a:r>
              <a:rPr lang="en-US" sz="1300" dirty="0" err="1">
                <a:effectLst/>
                <a:latin typeface="Calibri" panose="020F0502020204030204" pitchFamily="34" charset="0"/>
                <a:ea typeface="Times New Roman" panose="02020603050405020304" pitchFamily="18" charset="0"/>
                <a:cs typeface="Calibri" panose="020F0502020204030204" pitchFamily="34" charset="0"/>
              </a:rPr>
              <a:t>tüm</a:t>
            </a:r>
            <a:r>
              <a:rPr lang="en-US" sz="1300" dirty="0">
                <a:effectLst/>
                <a:latin typeface="Calibri" panose="020F0502020204030204" pitchFamily="34" charset="0"/>
                <a:ea typeface="Times New Roman" panose="02020603050405020304" pitchFamily="18" charset="0"/>
                <a:cs typeface="Calibri" panose="020F0502020204030204" pitchFamily="34" charset="0"/>
              </a:rPr>
              <a:t> </a:t>
            </a:r>
            <a:r>
              <a:rPr lang="en-US" sz="1300" dirty="0" err="1">
                <a:effectLst/>
                <a:latin typeface="Calibri" panose="020F0502020204030204" pitchFamily="34" charset="0"/>
                <a:ea typeface="Times New Roman" panose="02020603050405020304" pitchFamily="18" charset="0"/>
                <a:cs typeface="Calibri" panose="020F0502020204030204" pitchFamily="34" charset="0"/>
              </a:rPr>
              <a:t>binalarda</a:t>
            </a:r>
            <a:r>
              <a:rPr lang="en-US" sz="1300" dirty="0">
                <a:effectLst/>
                <a:latin typeface="Calibri" panose="020F0502020204030204" pitchFamily="34" charset="0"/>
                <a:ea typeface="Times New Roman" panose="02020603050405020304" pitchFamily="18" charset="0"/>
                <a:cs typeface="Calibri" panose="020F0502020204030204" pitchFamily="34" charset="0"/>
              </a:rPr>
              <a:t> </a:t>
            </a:r>
            <a:r>
              <a:rPr lang="en-US" sz="1300" dirty="0" err="1">
                <a:effectLst/>
                <a:latin typeface="Calibri" panose="020F0502020204030204" pitchFamily="34" charset="0"/>
                <a:ea typeface="Times New Roman" panose="02020603050405020304" pitchFamily="18" charset="0"/>
                <a:cs typeface="Calibri" panose="020F0502020204030204" pitchFamily="34" charset="0"/>
              </a:rPr>
              <a:t>ve</a:t>
            </a:r>
            <a:r>
              <a:rPr lang="en-US" sz="1300" dirty="0">
                <a:effectLst/>
                <a:latin typeface="Calibri" panose="020F0502020204030204" pitchFamily="34" charset="0"/>
                <a:ea typeface="Times New Roman" panose="02020603050405020304" pitchFamily="18" charset="0"/>
                <a:cs typeface="Calibri" panose="020F0502020204030204" pitchFamily="34" charset="0"/>
              </a:rPr>
              <a:t> </a:t>
            </a:r>
            <a:r>
              <a:rPr lang="en-US" sz="1300" dirty="0" err="1">
                <a:effectLst/>
                <a:latin typeface="Calibri" panose="020F0502020204030204" pitchFamily="34" charset="0"/>
                <a:ea typeface="Times New Roman" panose="02020603050405020304" pitchFamily="18" charset="0"/>
                <a:cs typeface="Calibri" panose="020F0502020204030204" pitchFamily="34" charset="0"/>
              </a:rPr>
              <a:t>ulaşım</a:t>
            </a:r>
            <a:r>
              <a:rPr lang="en-US" sz="1300" dirty="0">
                <a:effectLst/>
                <a:latin typeface="Calibri" panose="020F0502020204030204" pitchFamily="34" charset="0"/>
                <a:ea typeface="Times New Roman" panose="02020603050405020304" pitchFamily="18" charset="0"/>
                <a:cs typeface="Calibri" panose="020F0502020204030204" pitchFamily="34" charset="0"/>
              </a:rPr>
              <a:t> </a:t>
            </a:r>
            <a:r>
              <a:rPr lang="en-US" sz="1300" dirty="0" err="1">
                <a:effectLst/>
                <a:latin typeface="Calibri" panose="020F0502020204030204" pitchFamily="34" charset="0"/>
                <a:ea typeface="Times New Roman" panose="02020603050405020304" pitchFamily="18" charset="0"/>
                <a:cs typeface="Calibri" panose="020F0502020204030204" pitchFamily="34" charset="0"/>
              </a:rPr>
              <a:t>hizmetlerinde</a:t>
            </a:r>
            <a:r>
              <a:rPr lang="en-US" sz="1300" dirty="0">
                <a:effectLst/>
                <a:latin typeface="Calibri" panose="020F0502020204030204" pitchFamily="34" charset="0"/>
                <a:ea typeface="Times New Roman" panose="02020603050405020304" pitchFamily="18" charset="0"/>
                <a:cs typeface="Calibri" panose="020F0502020204030204" pitchFamily="34" charset="0"/>
              </a:rPr>
              <a:t> </a:t>
            </a:r>
            <a:r>
              <a:rPr lang="en-US" sz="1300" dirty="0" err="1">
                <a:effectLst/>
                <a:latin typeface="Calibri" panose="020F0502020204030204" pitchFamily="34" charset="0"/>
                <a:ea typeface="Times New Roman" panose="02020603050405020304" pitchFamily="18" charset="0"/>
                <a:cs typeface="Calibri" panose="020F0502020204030204" pitchFamily="34" charset="0"/>
              </a:rPr>
              <a:t>erişilebilirlik</a:t>
            </a:r>
            <a:r>
              <a:rPr lang="en-US" sz="1300" dirty="0">
                <a:effectLst/>
                <a:latin typeface="Calibri" panose="020F0502020204030204" pitchFamily="34" charset="0"/>
                <a:ea typeface="Times New Roman" panose="02020603050405020304" pitchFamily="18" charset="0"/>
                <a:cs typeface="Calibri" panose="020F0502020204030204" pitchFamily="34" charset="0"/>
              </a:rPr>
              <a:t> </a:t>
            </a:r>
            <a:r>
              <a:rPr lang="en-US" sz="1300" dirty="0" err="1">
                <a:effectLst/>
                <a:latin typeface="Calibri" panose="020F0502020204030204" pitchFamily="34" charset="0"/>
                <a:ea typeface="Times New Roman" panose="02020603050405020304" pitchFamily="18" charset="0"/>
                <a:cs typeface="Calibri" panose="020F0502020204030204" pitchFamily="34" charset="0"/>
              </a:rPr>
              <a:t>tedbirlerinin</a:t>
            </a:r>
            <a:r>
              <a:rPr lang="en-US" sz="1300" dirty="0">
                <a:effectLst/>
                <a:latin typeface="Calibri" panose="020F0502020204030204" pitchFamily="34" charset="0"/>
                <a:ea typeface="Times New Roman" panose="02020603050405020304" pitchFamily="18" charset="0"/>
                <a:cs typeface="Calibri" panose="020F0502020204030204" pitchFamily="34" charset="0"/>
              </a:rPr>
              <a:t> </a:t>
            </a:r>
            <a:r>
              <a:rPr lang="en-US" sz="1300" dirty="0" err="1">
                <a:effectLst/>
                <a:latin typeface="Calibri" panose="020F0502020204030204" pitchFamily="34" charset="0"/>
                <a:ea typeface="Times New Roman" panose="02020603050405020304" pitchFamily="18" charset="0"/>
                <a:cs typeface="Calibri" panose="020F0502020204030204" pitchFamily="34" charset="0"/>
              </a:rPr>
              <a:t>alınması</a:t>
            </a:r>
            <a:r>
              <a:rPr lang="en-US" sz="1300" dirty="0">
                <a:effectLst/>
                <a:latin typeface="Calibri" panose="020F0502020204030204" pitchFamily="34" charset="0"/>
                <a:ea typeface="Times New Roman" panose="02020603050405020304" pitchFamily="18" charset="0"/>
                <a:cs typeface="Calibri" panose="020F0502020204030204" pitchFamily="34" charset="0"/>
              </a:rPr>
              <a:t>, </a:t>
            </a:r>
            <a:r>
              <a:rPr lang="en-US" sz="1300" dirty="0" err="1">
                <a:effectLst/>
                <a:latin typeface="Calibri" panose="020F0502020204030204" pitchFamily="34" charset="0"/>
                <a:ea typeface="Times New Roman" panose="02020603050405020304" pitchFamily="18" charset="0"/>
                <a:cs typeface="Calibri" panose="020F0502020204030204" pitchFamily="34" charset="0"/>
              </a:rPr>
              <a:t>yalnızca</a:t>
            </a:r>
            <a:r>
              <a:rPr lang="en-US" sz="1300" dirty="0">
                <a:effectLst/>
                <a:latin typeface="Calibri" panose="020F0502020204030204" pitchFamily="34" charset="0"/>
                <a:ea typeface="Times New Roman" panose="02020603050405020304" pitchFamily="18" charset="0"/>
                <a:cs typeface="Calibri" panose="020F0502020204030204" pitchFamily="34" charset="0"/>
              </a:rPr>
              <a:t> </a:t>
            </a:r>
            <a:r>
              <a:rPr lang="en-US" sz="1300" dirty="0" err="1">
                <a:effectLst/>
                <a:latin typeface="Calibri" panose="020F0502020204030204" pitchFamily="34" charset="0"/>
                <a:ea typeface="Times New Roman" panose="02020603050405020304" pitchFamily="18" charset="0"/>
                <a:cs typeface="Calibri" panose="020F0502020204030204" pitchFamily="34" charset="0"/>
              </a:rPr>
              <a:t>engelliler</a:t>
            </a:r>
            <a:r>
              <a:rPr lang="en-US" sz="1300" dirty="0">
                <a:effectLst/>
                <a:latin typeface="Calibri" panose="020F0502020204030204" pitchFamily="34" charset="0"/>
                <a:ea typeface="Times New Roman" panose="02020603050405020304" pitchFamily="18" charset="0"/>
                <a:cs typeface="Calibri" panose="020F0502020204030204" pitchFamily="34" charset="0"/>
              </a:rPr>
              <a:t> </a:t>
            </a:r>
            <a:r>
              <a:rPr lang="en-US" sz="1300" dirty="0" err="1">
                <a:effectLst/>
                <a:latin typeface="Calibri" panose="020F0502020204030204" pitchFamily="34" charset="0"/>
                <a:ea typeface="Times New Roman" panose="02020603050405020304" pitchFamily="18" charset="0"/>
                <a:cs typeface="Calibri" panose="020F0502020204030204" pitchFamily="34" charset="0"/>
              </a:rPr>
              <a:t>değil</a:t>
            </a:r>
            <a:r>
              <a:rPr lang="en-US" sz="1300" dirty="0">
                <a:effectLst/>
                <a:latin typeface="Calibri" panose="020F0502020204030204" pitchFamily="34" charset="0"/>
                <a:ea typeface="Times New Roman" panose="02020603050405020304" pitchFamily="18" charset="0"/>
                <a:cs typeface="Calibri" panose="020F0502020204030204" pitchFamily="34" charset="0"/>
              </a:rPr>
              <a:t> </a:t>
            </a:r>
            <a:r>
              <a:rPr lang="en-US" sz="1300" dirty="0" err="1">
                <a:effectLst/>
                <a:latin typeface="Calibri" panose="020F0502020204030204" pitchFamily="34" charset="0"/>
                <a:ea typeface="Times New Roman" panose="02020603050405020304" pitchFamily="18" charset="0"/>
                <a:cs typeface="Calibri" panose="020F0502020204030204" pitchFamily="34" charset="0"/>
              </a:rPr>
              <a:t>hareketlerinde</a:t>
            </a:r>
            <a:r>
              <a:rPr lang="en-US" sz="1300" dirty="0">
                <a:effectLst/>
                <a:latin typeface="Calibri" panose="020F0502020204030204" pitchFamily="34" charset="0"/>
                <a:ea typeface="Times New Roman" panose="02020603050405020304" pitchFamily="18" charset="0"/>
                <a:cs typeface="Calibri" panose="020F0502020204030204" pitchFamily="34" charset="0"/>
              </a:rPr>
              <a:t> </a:t>
            </a:r>
            <a:r>
              <a:rPr lang="en-US" sz="1300" dirty="0" err="1">
                <a:effectLst/>
                <a:latin typeface="Calibri" panose="020F0502020204030204" pitchFamily="34" charset="0"/>
                <a:ea typeface="Times New Roman" panose="02020603050405020304" pitchFamily="18" charset="0"/>
                <a:cs typeface="Calibri" panose="020F0502020204030204" pitchFamily="34" charset="0"/>
              </a:rPr>
              <a:t>kısıtlılık</a:t>
            </a:r>
            <a:r>
              <a:rPr lang="en-US" sz="1300" dirty="0">
                <a:effectLst/>
                <a:latin typeface="Calibri" panose="020F0502020204030204" pitchFamily="34" charset="0"/>
                <a:ea typeface="Times New Roman" panose="02020603050405020304" pitchFamily="18" charset="0"/>
                <a:cs typeface="Calibri" panose="020F0502020204030204" pitchFamily="34" charset="0"/>
              </a:rPr>
              <a:t> </a:t>
            </a:r>
            <a:r>
              <a:rPr lang="en-US" sz="1300" dirty="0" err="1">
                <a:effectLst/>
                <a:latin typeface="Calibri" panose="020F0502020204030204" pitchFamily="34" charset="0"/>
                <a:ea typeface="Times New Roman" panose="02020603050405020304" pitchFamily="18" charset="0"/>
                <a:cs typeface="Calibri" panose="020F0502020204030204" pitchFamily="34" charset="0"/>
              </a:rPr>
              <a:t>yaşayan</a:t>
            </a:r>
            <a:r>
              <a:rPr lang="en-US" sz="1300" dirty="0">
                <a:effectLst/>
                <a:latin typeface="Calibri" panose="020F0502020204030204" pitchFamily="34" charset="0"/>
                <a:ea typeface="Times New Roman" panose="02020603050405020304" pitchFamily="18" charset="0"/>
                <a:cs typeface="Calibri" panose="020F0502020204030204" pitchFamily="34" charset="0"/>
              </a:rPr>
              <a:t> </a:t>
            </a:r>
            <a:r>
              <a:rPr lang="en-US" sz="1300" dirty="0" err="1">
                <a:effectLst/>
                <a:latin typeface="Calibri" panose="020F0502020204030204" pitchFamily="34" charset="0"/>
                <a:ea typeface="Times New Roman" panose="02020603050405020304" pitchFamily="18" charset="0"/>
                <a:cs typeface="Calibri" panose="020F0502020204030204" pitchFamily="34" charset="0"/>
              </a:rPr>
              <a:t>yaşlılar</a:t>
            </a:r>
            <a:r>
              <a:rPr lang="en-US" sz="1300" dirty="0">
                <a:effectLst/>
                <a:latin typeface="Calibri" panose="020F0502020204030204" pitchFamily="34" charset="0"/>
                <a:ea typeface="Times New Roman" panose="02020603050405020304" pitchFamily="18" charset="0"/>
                <a:cs typeface="Calibri" panose="020F0502020204030204" pitchFamily="34" charset="0"/>
              </a:rPr>
              <a:t>, </a:t>
            </a:r>
            <a:r>
              <a:rPr lang="en-US" sz="1300" dirty="0" err="1">
                <a:effectLst/>
                <a:latin typeface="Calibri" panose="020F0502020204030204" pitchFamily="34" charset="0"/>
                <a:ea typeface="Times New Roman" panose="02020603050405020304" pitchFamily="18" charset="0"/>
                <a:cs typeface="Calibri" panose="020F0502020204030204" pitchFamily="34" charset="0"/>
              </a:rPr>
              <a:t>hamileler</a:t>
            </a:r>
            <a:r>
              <a:rPr lang="en-US" sz="1300" dirty="0">
                <a:effectLst/>
                <a:latin typeface="Calibri" panose="020F0502020204030204" pitchFamily="34" charset="0"/>
                <a:ea typeface="Times New Roman" panose="02020603050405020304" pitchFamily="18" charset="0"/>
                <a:cs typeface="Calibri" panose="020F0502020204030204" pitchFamily="34" charset="0"/>
              </a:rPr>
              <a:t>, </a:t>
            </a:r>
            <a:r>
              <a:rPr lang="en-US" sz="1300" dirty="0" err="1">
                <a:effectLst/>
                <a:latin typeface="Calibri" panose="020F0502020204030204" pitchFamily="34" charset="0"/>
                <a:ea typeface="Times New Roman" panose="02020603050405020304" pitchFamily="18" charset="0"/>
                <a:cs typeface="Calibri" panose="020F0502020204030204" pitchFamily="34" charset="0"/>
              </a:rPr>
              <a:t>çocuklar</a:t>
            </a:r>
            <a:r>
              <a:rPr lang="en-US" sz="1300" dirty="0">
                <a:effectLst/>
                <a:latin typeface="Calibri" panose="020F0502020204030204" pitchFamily="34" charset="0"/>
                <a:ea typeface="Times New Roman" panose="02020603050405020304" pitchFamily="18" charset="0"/>
                <a:cs typeface="Calibri" panose="020F0502020204030204" pitchFamily="34" charset="0"/>
              </a:rPr>
              <a:t>, </a:t>
            </a:r>
            <a:r>
              <a:rPr lang="en-US" sz="1300" dirty="0" err="1">
                <a:effectLst/>
                <a:latin typeface="Calibri" panose="020F0502020204030204" pitchFamily="34" charset="0"/>
                <a:ea typeface="Times New Roman" panose="02020603050405020304" pitchFamily="18" charset="0"/>
                <a:cs typeface="Calibri" panose="020F0502020204030204" pitchFamily="34" charset="0"/>
              </a:rPr>
              <a:t>bebek</a:t>
            </a:r>
            <a:r>
              <a:rPr lang="en-US" sz="1300" dirty="0">
                <a:effectLst/>
                <a:latin typeface="Calibri" panose="020F0502020204030204" pitchFamily="34" charset="0"/>
                <a:ea typeface="Times New Roman" panose="02020603050405020304" pitchFamily="18" charset="0"/>
                <a:cs typeface="Calibri" panose="020F0502020204030204" pitchFamily="34" charset="0"/>
              </a:rPr>
              <a:t> </a:t>
            </a:r>
            <a:r>
              <a:rPr lang="en-US" sz="1300" dirty="0" err="1">
                <a:effectLst/>
                <a:latin typeface="Calibri" panose="020F0502020204030204" pitchFamily="34" charset="0"/>
                <a:ea typeface="Times New Roman" panose="02020603050405020304" pitchFamily="18" charset="0"/>
                <a:cs typeface="Calibri" panose="020F0502020204030204" pitchFamily="34" charset="0"/>
              </a:rPr>
              <a:t>arabalılar</a:t>
            </a:r>
            <a:r>
              <a:rPr lang="en-US" sz="1300" dirty="0">
                <a:effectLst/>
                <a:latin typeface="Calibri" panose="020F0502020204030204" pitchFamily="34" charset="0"/>
                <a:ea typeface="Times New Roman" panose="02020603050405020304" pitchFamily="18" charset="0"/>
                <a:cs typeface="Calibri" panose="020F0502020204030204" pitchFamily="34" charset="0"/>
              </a:rPr>
              <a:t>, </a:t>
            </a:r>
            <a:r>
              <a:rPr lang="en-US" sz="1300" dirty="0" err="1">
                <a:effectLst/>
                <a:latin typeface="Calibri" panose="020F0502020204030204" pitchFamily="34" charset="0"/>
                <a:ea typeface="Times New Roman" panose="02020603050405020304" pitchFamily="18" charset="0"/>
                <a:cs typeface="Calibri" panose="020F0502020204030204" pitchFamily="34" charset="0"/>
              </a:rPr>
              <a:t>çok</a:t>
            </a:r>
            <a:r>
              <a:rPr lang="en-US" sz="1300" dirty="0">
                <a:effectLst/>
                <a:latin typeface="Calibri" panose="020F0502020204030204" pitchFamily="34" charset="0"/>
                <a:ea typeface="Times New Roman" panose="02020603050405020304" pitchFamily="18" charset="0"/>
                <a:cs typeface="Calibri" panose="020F0502020204030204" pitchFamily="34" charset="0"/>
              </a:rPr>
              <a:t> </a:t>
            </a:r>
            <a:r>
              <a:rPr lang="en-US" sz="1300" dirty="0" err="1">
                <a:effectLst/>
                <a:latin typeface="Calibri" panose="020F0502020204030204" pitchFamily="34" charset="0"/>
                <a:ea typeface="Times New Roman" panose="02020603050405020304" pitchFamily="18" charset="0"/>
                <a:cs typeface="Calibri" panose="020F0502020204030204" pitchFamily="34" charset="0"/>
              </a:rPr>
              <a:t>uzun</a:t>
            </a:r>
            <a:r>
              <a:rPr lang="en-US" sz="1300" dirty="0">
                <a:effectLst/>
                <a:latin typeface="Calibri" panose="020F0502020204030204" pitchFamily="34" charset="0"/>
                <a:ea typeface="Times New Roman" panose="02020603050405020304" pitchFamily="18" charset="0"/>
                <a:cs typeface="Calibri" panose="020F0502020204030204" pitchFamily="34" charset="0"/>
              </a:rPr>
              <a:t> </a:t>
            </a:r>
            <a:r>
              <a:rPr lang="en-US" sz="1300" dirty="0" err="1">
                <a:effectLst/>
                <a:latin typeface="Calibri" panose="020F0502020204030204" pitchFamily="34" charset="0"/>
                <a:ea typeface="Times New Roman" panose="02020603050405020304" pitchFamily="18" charset="0"/>
                <a:cs typeface="Calibri" panose="020F0502020204030204" pitchFamily="34" charset="0"/>
              </a:rPr>
              <a:t>veya</a:t>
            </a:r>
            <a:r>
              <a:rPr lang="en-US" sz="1300" dirty="0">
                <a:effectLst/>
                <a:latin typeface="Calibri" panose="020F0502020204030204" pitchFamily="34" charset="0"/>
                <a:ea typeface="Times New Roman" panose="02020603050405020304" pitchFamily="18" charset="0"/>
                <a:cs typeface="Calibri" panose="020F0502020204030204" pitchFamily="34" charset="0"/>
              </a:rPr>
              <a:t> </a:t>
            </a:r>
            <a:r>
              <a:rPr lang="en-US" sz="1300" dirty="0" err="1">
                <a:effectLst/>
                <a:latin typeface="Calibri" panose="020F0502020204030204" pitchFamily="34" charset="0"/>
                <a:ea typeface="Times New Roman" panose="02020603050405020304" pitchFamily="18" charset="0"/>
                <a:cs typeface="Calibri" panose="020F0502020204030204" pitchFamily="34" charset="0"/>
              </a:rPr>
              <a:t>çok</a:t>
            </a:r>
            <a:r>
              <a:rPr lang="en-US" sz="1300" dirty="0">
                <a:effectLst/>
                <a:latin typeface="Calibri" panose="020F0502020204030204" pitchFamily="34" charset="0"/>
                <a:ea typeface="Times New Roman" panose="02020603050405020304" pitchFamily="18" charset="0"/>
                <a:cs typeface="Calibri" panose="020F0502020204030204" pitchFamily="34" charset="0"/>
              </a:rPr>
              <a:t> </a:t>
            </a:r>
            <a:r>
              <a:rPr lang="en-US" sz="1300" dirty="0" err="1">
                <a:effectLst/>
                <a:latin typeface="Calibri" panose="020F0502020204030204" pitchFamily="34" charset="0"/>
                <a:ea typeface="Times New Roman" panose="02020603050405020304" pitchFamily="18" charset="0"/>
                <a:cs typeface="Calibri" panose="020F0502020204030204" pitchFamily="34" charset="0"/>
              </a:rPr>
              <a:t>kısa</a:t>
            </a:r>
            <a:r>
              <a:rPr lang="en-US" sz="1300" dirty="0">
                <a:effectLst/>
                <a:latin typeface="Calibri" panose="020F0502020204030204" pitchFamily="34" charset="0"/>
                <a:ea typeface="Times New Roman" panose="02020603050405020304" pitchFamily="18" charset="0"/>
                <a:cs typeface="Calibri" panose="020F0502020204030204" pitchFamily="34" charset="0"/>
              </a:rPr>
              <a:t> </a:t>
            </a:r>
            <a:r>
              <a:rPr lang="en-US" sz="1300" dirty="0" err="1">
                <a:effectLst/>
                <a:latin typeface="Calibri" panose="020F0502020204030204" pitchFamily="34" charset="0"/>
                <a:ea typeface="Times New Roman" panose="02020603050405020304" pitchFamily="18" charset="0"/>
                <a:cs typeface="Calibri" panose="020F0502020204030204" pitchFamily="34" charset="0"/>
              </a:rPr>
              <a:t>boylu</a:t>
            </a:r>
            <a:r>
              <a:rPr lang="en-US" sz="1300" dirty="0">
                <a:effectLst/>
                <a:latin typeface="Calibri" panose="020F0502020204030204" pitchFamily="34" charset="0"/>
                <a:ea typeface="Times New Roman" panose="02020603050405020304" pitchFamily="18" charset="0"/>
                <a:cs typeface="Calibri" panose="020F0502020204030204" pitchFamily="34" charset="0"/>
              </a:rPr>
              <a:t> </a:t>
            </a:r>
            <a:r>
              <a:rPr lang="en-US" sz="1300" dirty="0" err="1">
                <a:effectLst/>
                <a:latin typeface="Calibri" panose="020F0502020204030204" pitchFamily="34" charset="0"/>
                <a:ea typeface="Times New Roman" panose="02020603050405020304" pitchFamily="18" charset="0"/>
                <a:cs typeface="Calibri" panose="020F0502020204030204" pitchFamily="34" charset="0"/>
              </a:rPr>
              <a:t>kişiler</a:t>
            </a:r>
            <a:r>
              <a:rPr lang="en-US" sz="1300" dirty="0">
                <a:effectLst/>
                <a:latin typeface="Calibri" panose="020F0502020204030204" pitchFamily="34" charset="0"/>
                <a:ea typeface="Times New Roman" panose="02020603050405020304" pitchFamily="18" charset="0"/>
                <a:cs typeface="Calibri" panose="020F0502020204030204" pitchFamily="34" charset="0"/>
              </a:rPr>
              <a:t> </a:t>
            </a:r>
            <a:r>
              <a:rPr lang="en-US" sz="1300" dirty="0" err="1">
                <a:effectLst/>
                <a:latin typeface="Calibri" panose="020F0502020204030204" pitchFamily="34" charset="0"/>
                <a:ea typeface="Times New Roman" panose="02020603050405020304" pitchFamily="18" charset="0"/>
                <a:cs typeface="Calibri" panose="020F0502020204030204" pitchFamily="34" charset="0"/>
              </a:rPr>
              <a:t>yani</a:t>
            </a:r>
            <a:r>
              <a:rPr lang="en-US" sz="1300" dirty="0">
                <a:effectLst/>
                <a:latin typeface="Calibri" panose="020F0502020204030204" pitchFamily="34" charset="0"/>
                <a:ea typeface="Times New Roman" panose="02020603050405020304" pitchFamily="18" charset="0"/>
                <a:cs typeface="Calibri" panose="020F0502020204030204" pitchFamily="34" charset="0"/>
              </a:rPr>
              <a:t> </a:t>
            </a:r>
            <a:r>
              <a:rPr lang="en-US" sz="1300" dirty="0" err="1">
                <a:effectLst/>
                <a:latin typeface="Calibri" panose="020F0502020204030204" pitchFamily="34" charset="0"/>
                <a:ea typeface="Times New Roman" panose="02020603050405020304" pitchFamily="18" charset="0"/>
                <a:cs typeface="Calibri" panose="020F0502020204030204" pitchFamily="34" charset="0"/>
              </a:rPr>
              <a:t>herkes</a:t>
            </a:r>
            <a:r>
              <a:rPr lang="en-US" sz="1300" dirty="0">
                <a:effectLst/>
                <a:latin typeface="Calibri" panose="020F0502020204030204" pitchFamily="34" charset="0"/>
                <a:ea typeface="Times New Roman" panose="02020603050405020304" pitchFamily="18" charset="0"/>
                <a:cs typeface="Calibri" panose="020F0502020204030204" pitchFamily="34" charset="0"/>
              </a:rPr>
              <a:t> </a:t>
            </a:r>
            <a:r>
              <a:rPr lang="en-US" sz="1300" dirty="0" err="1">
                <a:effectLst/>
                <a:latin typeface="Calibri" panose="020F0502020204030204" pitchFamily="34" charset="0"/>
                <a:ea typeface="Times New Roman" panose="02020603050405020304" pitchFamily="18" charset="0"/>
                <a:cs typeface="Calibri" panose="020F0502020204030204" pitchFamily="34" charset="0"/>
              </a:rPr>
              <a:t>için</a:t>
            </a:r>
            <a:r>
              <a:rPr lang="en-US" sz="1300" dirty="0">
                <a:effectLst/>
                <a:latin typeface="Calibri" panose="020F0502020204030204" pitchFamily="34" charset="0"/>
                <a:ea typeface="Times New Roman" panose="02020603050405020304" pitchFamily="18" charset="0"/>
                <a:cs typeface="Calibri" panose="020F0502020204030204" pitchFamily="34" charset="0"/>
              </a:rPr>
              <a:t> </a:t>
            </a:r>
            <a:r>
              <a:rPr lang="en-US" sz="1300" dirty="0" err="1">
                <a:effectLst/>
                <a:latin typeface="Calibri" panose="020F0502020204030204" pitchFamily="34" charset="0"/>
                <a:ea typeface="Times New Roman" panose="02020603050405020304" pitchFamily="18" charset="0"/>
                <a:cs typeface="Calibri" panose="020F0502020204030204" pitchFamily="34" charset="0"/>
              </a:rPr>
              <a:t>büyük</a:t>
            </a:r>
            <a:r>
              <a:rPr lang="en-US" sz="1300" dirty="0">
                <a:effectLst/>
                <a:latin typeface="Calibri" panose="020F0502020204030204" pitchFamily="34" charset="0"/>
                <a:ea typeface="Times New Roman" panose="02020603050405020304" pitchFamily="18" charset="0"/>
                <a:cs typeface="Calibri" panose="020F0502020204030204" pitchFamily="34" charset="0"/>
              </a:rPr>
              <a:t> </a:t>
            </a:r>
            <a:r>
              <a:rPr lang="en-US" sz="1300" dirty="0" err="1">
                <a:effectLst/>
                <a:latin typeface="Calibri" panose="020F0502020204030204" pitchFamily="34" charset="0"/>
                <a:ea typeface="Times New Roman" panose="02020603050405020304" pitchFamily="18" charset="0"/>
                <a:cs typeface="Calibri" panose="020F0502020204030204" pitchFamily="34" charset="0"/>
              </a:rPr>
              <a:t>önem</a:t>
            </a:r>
            <a:r>
              <a:rPr lang="en-US" sz="1300" dirty="0">
                <a:effectLst/>
                <a:latin typeface="Calibri" panose="020F0502020204030204" pitchFamily="34" charset="0"/>
                <a:ea typeface="Times New Roman" panose="02020603050405020304" pitchFamily="18" charset="0"/>
                <a:cs typeface="Calibri" panose="020F0502020204030204" pitchFamily="34" charset="0"/>
              </a:rPr>
              <a:t> </a:t>
            </a:r>
            <a:r>
              <a:rPr lang="en-US" sz="1300" dirty="0" err="1">
                <a:effectLst/>
                <a:latin typeface="Calibri" panose="020F0502020204030204" pitchFamily="34" charset="0"/>
                <a:ea typeface="Times New Roman" panose="02020603050405020304" pitchFamily="18" charset="0"/>
                <a:cs typeface="Calibri" panose="020F0502020204030204" pitchFamily="34" charset="0"/>
              </a:rPr>
              <a:t>taşıyan</a:t>
            </a:r>
            <a:r>
              <a:rPr lang="en-US" sz="1300" dirty="0">
                <a:effectLst/>
                <a:latin typeface="Calibri" panose="020F0502020204030204" pitchFamily="34" charset="0"/>
                <a:ea typeface="Times New Roman" panose="02020603050405020304" pitchFamily="18" charset="0"/>
                <a:cs typeface="Calibri" panose="020F0502020204030204" pitchFamily="34" charset="0"/>
              </a:rPr>
              <a:t> </a:t>
            </a:r>
            <a:r>
              <a:rPr lang="en-US" sz="1300" dirty="0" err="1">
                <a:effectLst/>
                <a:latin typeface="Calibri" panose="020F0502020204030204" pitchFamily="34" charset="0"/>
                <a:ea typeface="Times New Roman" panose="02020603050405020304" pitchFamily="18" charset="0"/>
                <a:cs typeface="Calibri" panose="020F0502020204030204" pitchFamily="34" charset="0"/>
              </a:rPr>
              <a:t>bir</a:t>
            </a:r>
            <a:r>
              <a:rPr lang="en-US" sz="1300" dirty="0">
                <a:effectLst/>
                <a:latin typeface="Calibri" panose="020F0502020204030204" pitchFamily="34" charset="0"/>
                <a:ea typeface="Times New Roman" panose="02020603050405020304" pitchFamily="18" charset="0"/>
                <a:cs typeface="Calibri" panose="020F0502020204030204" pitchFamily="34" charset="0"/>
              </a:rPr>
              <a:t> </a:t>
            </a:r>
            <a:r>
              <a:rPr lang="en-US" sz="1300" dirty="0" err="1">
                <a:effectLst/>
                <a:latin typeface="Calibri" panose="020F0502020204030204" pitchFamily="34" charset="0"/>
                <a:ea typeface="Times New Roman" panose="02020603050405020304" pitchFamily="18" charset="0"/>
                <a:cs typeface="Calibri" panose="020F0502020204030204" pitchFamily="34" charset="0"/>
              </a:rPr>
              <a:t>gerekliliktir</a:t>
            </a:r>
            <a:r>
              <a:rPr lang="en-US" sz="1300" dirty="0">
                <a:effectLst/>
                <a:latin typeface="Calibri" panose="020F0502020204030204" pitchFamily="34" charset="0"/>
                <a:ea typeface="Times New Roman" panose="02020603050405020304" pitchFamily="18" charset="0"/>
                <a:cs typeface="Calibri" panose="020F0502020204030204" pitchFamily="34" charset="0"/>
              </a:rPr>
              <a:t>.</a:t>
            </a:r>
            <a:endParaRPr lang="tr-TR" sz="1300" dirty="0">
              <a:effectLst/>
              <a:latin typeface="Calibri" panose="020F0502020204030204" pitchFamily="34" charset="0"/>
              <a:ea typeface="Times New Roman" panose="02020603050405020304" pitchFamily="18" charset="0"/>
              <a:cs typeface="Calibri" panose="020F0502020204030204" pitchFamily="34" charset="0"/>
            </a:endParaRPr>
          </a:p>
          <a:p>
            <a:endParaRPr lang="tr-TR" sz="1300" kern="100" dirty="0">
              <a:effectLst/>
              <a:ea typeface="Aptos" panose="020B0004020202020204" pitchFamily="34" charset="0"/>
              <a:cs typeface="Times New Roman" panose="02020603050405020304" pitchFamily="18" charset="0"/>
            </a:endParaRPr>
          </a:p>
        </p:txBody>
      </p:sp>
      <p:sp>
        <p:nvSpPr>
          <p:cNvPr id="36" name="Rectangle 35">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66660" y="0"/>
            <a:ext cx="1577340" cy="6858000"/>
          </a:xfrm>
          <a:prstGeom prst="rect">
            <a:avLst/>
          </a:prstGeom>
          <a:solidFill>
            <a:srgbClr val="3743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8" name="Oval 37">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97138" y="2357641"/>
            <a:ext cx="2167815" cy="2167815"/>
          </a:xfrm>
          <a:prstGeom prst="ellipse">
            <a:avLst/>
          </a:prstGeom>
          <a:solidFill>
            <a:srgbClr val="FFFFFF"/>
          </a:solidFill>
          <a:ln w="22225">
            <a:solidFill>
              <a:srgbClr val="41BE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5" name="Resim 4" descr="taslak, çizim, sanat içeren bir resim&#10;&#10;Açıklama otomatik olarak oluşturuldu">
            <a:extLst>
              <a:ext uri="{FF2B5EF4-FFF2-40B4-BE49-F238E27FC236}">
                <a16:creationId xmlns:a16="http://schemas.microsoft.com/office/drawing/2014/main" id="{7FDCEA61-4B3A-5538-4CB4-EBE691DE8365}"/>
              </a:ext>
            </a:extLst>
          </p:cNvPr>
          <p:cNvPicPr>
            <a:picLocks noChangeAspect="1"/>
          </p:cNvPicPr>
          <p:nvPr/>
        </p:nvPicPr>
        <p:blipFill>
          <a:blip r:embed="rId2" cstate="print">
            <a:alphaModFix/>
            <a:extLst>
              <a:ext uri="{28A0092B-C50C-407E-A947-70E740481C1C}">
                <a14:useLocalDpi xmlns:a14="http://schemas.microsoft.com/office/drawing/2010/main" val="0"/>
              </a:ext>
            </a:extLst>
          </a:blip>
          <a:srcRect l="24380" r="-7" b="-7"/>
          <a:stretch/>
        </p:blipFill>
        <p:spPr>
          <a:xfrm>
            <a:off x="6598028" y="2461923"/>
            <a:ext cx="1937263" cy="1934153"/>
          </a:xfrm>
          <a:custGeom>
            <a:avLst/>
            <a:gdLst/>
            <a:ahLst/>
            <a:cxnLst/>
            <a:rect l="l" t="t" r="r" b="b"/>
            <a:pathLst>
              <a:path w="6057610" h="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effectLst>
            <a:softEdge rad="0"/>
          </a:effectLst>
        </p:spPr>
      </p:pic>
    </p:spTree>
    <p:extLst>
      <p:ext uri="{BB962C8B-B14F-4D97-AF65-F5344CB8AC3E}">
        <p14:creationId xmlns:p14="http://schemas.microsoft.com/office/powerpoint/2010/main" val="35662133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Başlık 6">
            <a:extLst>
              <a:ext uri="{FF2B5EF4-FFF2-40B4-BE49-F238E27FC236}">
                <a16:creationId xmlns:a16="http://schemas.microsoft.com/office/drawing/2014/main" id="{CCF90AF4-E81B-30D7-C100-544A13051F2D}"/>
              </a:ext>
            </a:extLst>
          </p:cNvPr>
          <p:cNvSpPr>
            <a:spLocks noGrp="1"/>
          </p:cNvSpPr>
          <p:nvPr>
            <p:ph type="title"/>
          </p:nvPr>
        </p:nvSpPr>
        <p:spPr>
          <a:xfrm>
            <a:off x="852322" y="839286"/>
            <a:ext cx="5605629" cy="994172"/>
          </a:xfrm>
        </p:spPr>
        <p:txBody>
          <a:bodyPr>
            <a:normAutofit/>
          </a:bodyPr>
          <a:lstStyle/>
          <a:p>
            <a:r>
              <a:rPr lang="tr-TR" b="1">
                <a:latin typeface="+mn-lt"/>
              </a:rPr>
              <a:t>ENERJİ YÖNETİMİ</a:t>
            </a:r>
          </a:p>
        </p:txBody>
      </p:sp>
      <p:sp>
        <p:nvSpPr>
          <p:cNvPr id="3" name="Metin Yer Tutucusu 2">
            <a:extLst>
              <a:ext uri="{FF2B5EF4-FFF2-40B4-BE49-F238E27FC236}">
                <a16:creationId xmlns:a16="http://schemas.microsoft.com/office/drawing/2014/main" id="{BE9DCC6B-9362-9934-C7C8-9A8D49AAA4D5}"/>
              </a:ext>
            </a:extLst>
          </p:cNvPr>
          <p:cNvSpPr>
            <a:spLocks noGrp="1"/>
          </p:cNvSpPr>
          <p:nvPr>
            <p:ph idx="1"/>
          </p:nvPr>
        </p:nvSpPr>
        <p:spPr>
          <a:xfrm>
            <a:off x="852321" y="2147568"/>
            <a:ext cx="5508485" cy="3351532"/>
          </a:xfrm>
        </p:spPr>
        <p:txBody>
          <a:bodyPr anchor="ctr">
            <a:normAutofit/>
          </a:bodyPr>
          <a:lstStyle/>
          <a:p>
            <a:pPr>
              <a:buFont typeface="Wingdings" pitchFamily="2" charset="2"/>
              <a:buChar char="ü"/>
            </a:pPr>
            <a:r>
              <a:rPr lang="tr-TR" sz="1100" b="0" dirty="0" err="1">
                <a:effectLst/>
              </a:rPr>
              <a:t>İşletmemizde</a:t>
            </a:r>
            <a:r>
              <a:rPr lang="tr-TR" sz="1100" b="0" dirty="0">
                <a:effectLst/>
              </a:rPr>
              <a:t> </a:t>
            </a:r>
            <a:r>
              <a:rPr lang="tr-TR" sz="1100" b="0" dirty="0" err="1">
                <a:effectLst/>
              </a:rPr>
              <a:t>Sürdürülebilir</a:t>
            </a:r>
            <a:r>
              <a:rPr lang="tr-TR" sz="1100" b="0" dirty="0">
                <a:effectLst/>
              </a:rPr>
              <a:t> Turizm bilincini oturtmak aynı zamanda ciddi masraf kalemleri olarak </a:t>
            </a:r>
            <a:r>
              <a:rPr lang="tr-TR" sz="1100" b="0" dirty="0" err="1">
                <a:effectLst/>
              </a:rPr>
              <a:t>karşımıza</a:t>
            </a:r>
            <a:r>
              <a:rPr lang="tr-TR" sz="1100" b="0" dirty="0">
                <a:effectLst/>
              </a:rPr>
              <a:t> </a:t>
            </a:r>
            <a:r>
              <a:rPr lang="tr-TR" sz="1100" b="0" dirty="0" err="1">
                <a:effectLst/>
              </a:rPr>
              <a:t>çıkan</a:t>
            </a:r>
            <a:r>
              <a:rPr lang="tr-TR" sz="1100" b="0" dirty="0">
                <a:effectLst/>
              </a:rPr>
              <a:t> elektrik, su ve </a:t>
            </a:r>
            <a:r>
              <a:rPr lang="tr-TR" sz="1100" dirty="0"/>
              <a:t>doğalgaz</a:t>
            </a:r>
            <a:r>
              <a:rPr lang="tr-TR" sz="1100" b="0" dirty="0">
                <a:effectLst/>
              </a:rPr>
              <a:t> </a:t>
            </a:r>
            <a:r>
              <a:rPr lang="tr-TR" sz="1100" b="0" dirty="0" err="1">
                <a:effectLst/>
              </a:rPr>
              <a:t>tüketimlerimizi</a:t>
            </a:r>
            <a:r>
              <a:rPr lang="tr-TR" sz="1100" b="0" dirty="0">
                <a:effectLst/>
              </a:rPr>
              <a:t> azaltabilmek dolayısıyla Enerji Tasarrufu </a:t>
            </a:r>
            <a:r>
              <a:rPr lang="tr-TR" sz="1100" b="0" dirty="0" err="1">
                <a:effectLst/>
              </a:rPr>
              <a:t>sağlayabilmek</a:t>
            </a:r>
            <a:r>
              <a:rPr lang="tr-TR" sz="1100" b="0" dirty="0">
                <a:effectLst/>
              </a:rPr>
              <a:t> adına; </a:t>
            </a:r>
            <a:endParaRPr lang="tr-TR" sz="1100" dirty="0">
              <a:effectLst/>
            </a:endParaRPr>
          </a:p>
          <a:p>
            <a:pPr>
              <a:buFont typeface="Wingdings" pitchFamily="2" charset="2"/>
              <a:buChar char="ü"/>
            </a:pPr>
            <a:r>
              <a:rPr lang="tr-TR" sz="1100" b="0" dirty="0">
                <a:effectLst/>
              </a:rPr>
              <a:t>Periyodik olarak personellerimizle konunun </a:t>
            </a:r>
            <a:r>
              <a:rPr lang="tr-TR" sz="1100" b="0" dirty="0" err="1">
                <a:effectLst/>
              </a:rPr>
              <a:t>önemine</a:t>
            </a:r>
            <a:r>
              <a:rPr lang="tr-TR" sz="1100" b="0" dirty="0">
                <a:effectLst/>
              </a:rPr>
              <a:t> ilişkin toplantılar </a:t>
            </a:r>
            <a:r>
              <a:rPr lang="tr-TR" sz="1100" b="0" dirty="0" err="1">
                <a:effectLst/>
              </a:rPr>
              <a:t>düzenlendi</a:t>
            </a:r>
            <a:r>
              <a:rPr lang="tr-TR" sz="1100" b="0" dirty="0">
                <a:effectLst/>
              </a:rPr>
              <a:t>. </a:t>
            </a:r>
          </a:p>
          <a:p>
            <a:pPr>
              <a:buFont typeface="Wingdings" pitchFamily="2" charset="2"/>
              <a:buChar char="ü"/>
            </a:pPr>
            <a:r>
              <a:rPr lang="tr-TR" sz="1100" b="0" dirty="0">
                <a:effectLst/>
              </a:rPr>
              <a:t>Su </a:t>
            </a:r>
            <a:r>
              <a:rPr lang="tr-TR" sz="1100" b="0" dirty="0" err="1">
                <a:effectLst/>
              </a:rPr>
              <a:t>akışına</a:t>
            </a:r>
            <a:r>
              <a:rPr lang="tr-TR" sz="1100" b="0" dirty="0">
                <a:effectLst/>
              </a:rPr>
              <a:t> hava katarak suyu damlacıklar haline </a:t>
            </a:r>
            <a:r>
              <a:rPr lang="tr-TR" sz="1100" b="0" dirty="0" err="1">
                <a:effectLst/>
              </a:rPr>
              <a:t>çeviren</a:t>
            </a:r>
            <a:r>
              <a:rPr lang="tr-TR" sz="1100" b="0" dirty="0">
                <a:effectLst/>
              </a:rPr>
              <a:t> musluklara takılan </a:t>
            </a:r>
            <a:r>
              <a:rPr lang="tr-TR" sz="1100" b="0" dirty="0" err="1">
                <a:effectLst/>
              </a:rPr>
              <a:t>perlatörler</a:t>
            </a:r>
            <a:r>
              <a:rPr lang="tr-TR" sz="1100" b="0" dirty="0">
                <a:effectLst/>
              </a:rPr>
              <a:t> kullanılarak su tasarrufu </a:t>
            </a:r>
            <a:r>
              <a:rPr lang="tr-TR" sz="1100" b="0" dirty="0" err="1">
                <a:effectLst/>
              </a:rPr>
              <a:t>amaçlandı</a:t>
            </a:r>
            <a:r>
              <a:rPr lang="tr-TR" sz="1100" b="0" dirty="0">
                <a:effectLst/>
              </a:rPr>
              <a:t>. </a:t>
            </a:r>
            <a:endParaRPr lang="tr-TR" sz="1100" dirty="0">
              <a:effectLst/>
            </a:endParaRPr>
          </a:p>
          <a:p>
            <a:pPr>
              <a:buFont typeface="Wingdings" pitchFamily="2" charset="2"/>
              <a:buChar char="ü"/>
            </a:pPr>
            <a:r>
              <a:rPr lang="tr-TR" sz="1100" b="0" dirty="0">
                <a:effectLst/>
              </a:rPr>
              <a:t>Otel genelinde aydınlatmalarda LED ( </a:t>
            </a:r>
            <a:r>
              <a:rPr lang="tr-TR" sz="1100" b="0" dirty="0" err="1">
                <a:effectLst/>
              </a:rPr>
              <a:t>Light</a:t>
            </a:r>
            <a:r>
              <a:rPr lang="tr-TR" sz="1100" b="0" dirty="0">
                <a:effectLst/>
              </a:rPr>
              <a:t> – </a:t>
            </a:r>
            <a:r>
              <a:rPr lang="tr-TR" sz="1100" b="0" dirty="0" err="1">
                <a:effectLst/>
              </a:rPr>
              <a:t>Emitting</a:t>
            </a:r>
            <a:r>
              <a:rPr lang="tr-TR" sz="1100" b="0" dirty="0">
                <a:effectLst/>
              </a:rPr>
              <a:t> </a:t>
            </a:r>
            <a:r>
              <a:rPr lang="tr-TR" sz="1100" b="0" dirty="0" err="1">
                <a:effectLst/>
              </a:rPr>
              <a:t>Diode</a:t>
            </a:r>
            <a:r>
              <a:rPr lang="tr-TR" sz="1100" b="0" dirty="0">
                <a:effectLst/>
              </a:rPr>
              <a:t> ) tercih edildi. </a:t>
            </a:r>
          </a:p>
          <a:p>
            <a:pPr>
              <a:buFont typeface="Wingdings" pitchFamily="2" charset="2"/>
              <a:buChar char="ü"/>
            </a:pPr>
            <a:r>
              <a:rPr lang="tr-TR" sz="1100" b="0" dirty="0" err="1">
                <a:effectLst/>
              </a:rPr>
              <a:t>Sözleşmeli</a:t>
            </a:r>
            <a:r>
              <a:rPr lang="tr-TR" sz="1100" b="0" dirty="0">
                <a:effectLst/>
              </a:rPr>
              <a:t> </a:t>
            </a:r>
            <a:r>
              <a:rPr lang="tr-TR" sz="1100" b="0" dirty="0" err="1">
                <a:effectLst/>
              </a:rPr>
              <a:t>olduğumuz</a:t>
            </a:r>
            <a:r>
              <a:rPr lang="tr-TR" sz="1100" b="0" dirty="0">
                <a:effectLst/>
              </a:rPr>
              <a:t> firmadan da destek alarak, temizlik, </a:t>
            </a:r>
            <a:r>
              <a:rPr lang="tr-TR" sz="1100" b="0" dirty="0" err="1">
                <a:effectLst/>
              </a:rPr>
              <a:t>çamaşır</a:t>
            </a:r>
            <a:r>
              <a:rPr lang="tr-TR" sz="1100" b="0" dirty="0">
                <a:effectLst/>
              </a:rPr>
              <a:t> vs. hizmetlerimizi daha verimli hale getirebilmek adına </a:t>
            </a:r>
            <a:r>
              <a:rPr lang="tr-TR" sz="1100" b="0" dirty="0" err="1">
                <a:effectLst/>
              </a:rPr>
              <a:t>eğitimler</a:t>
            </a:r>
            <a:r>
              <a:rPr lang="tr-TR" sz="1100" b="0" dirty="0">
                <a:effectLst/>
              </a:rPr>
              <a:t> </a:t>
            </a:r>
            <a:r>
              <a:rPr lang="tr-TR" sz="1100" b="0" dirty="0" err="1">
                <a:effectLst/>
              </a:rPr>
              <a:t>düzenlendi</a:t>
            </a:r>
            <a:r>
              <a:rPr lang="tr-TR" sz="1100" b="0" dirty="0">
                <a:effectLst/>
              </a:rPr>
              <a:t>. </a:t>
            </a:r>
          </a:p>
          <a:p>
            <a:pPr>
              <a:buFont typeface="Wingdings" pitchFamily="2" charset="2"/>
              <a:buChar char="ü"/>
            </a:pPr>
            <a:r>
              <a:rPr lang="tr-TR" sz="1100" b="0" dirty="0" err="1">
                <a:effectLst/>
              </a:rPr>
              <a:t>Çamaşırhaneye</a:t>
            </a:r>
            <a:r>
              <a:rPr lang="tr-TR" sz="1100" b="0" dirty="0">
                <a:effectLst/>
              </a:rPr>
              <a:t> yeterli suya yeterli miktarda kimyasal katabilmek ve doğru yıkama yapılmasını sağlamak adına dozajlama sistemi kuruldu.</a:t>
            </a:r>
          </a:p>
          <a:p>
            <a:pPr marL="0" indent="0">
              <a:buNone/>
            </a:pPr>
            <a:br>
              <a:rPr lang="tr-TR" sz="1100" b="0" dirty="0">
                <a:effectLst/>
              </a:rPr>
            </a:br>
            <a:endParaRPr lang="tr-TR" sz="1100" dirty="0">
              <a:effectLst/>
            </a:endParaRPr>
          </a:p>
          <a:p>
            <a:endParaRPr lang="tr-TR" sz="1100" kern="100" dirty="0">
              <a:effectLst/>
              <a:ea typeface="Aptos" panose="020B0004020202020204" pitchFamily="34" charset="0"/>
              <a:cs typeface="Times New Roman" panose="02020603050405020304" pitchFamily="18" charset="0"/>
            </a:endParaRPr>
          </a:p>
        </p:txBody>
      </p:sp>
      <p:sp>
        <p:nvSpPr>
          <p:cNvPr id="32" name="Rectangle 31">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66660" y="0"/>
            <a:ext cx="1577340" cy="6858000"/>
          </a:xfrm>
          <a:prstGeom prst="rect">
            <a:avLst/>
          </a:prstGeom>
          <a:solidFill>
            <a:srgbClr val="3E680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4" name="Oval 33">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97138" y="2357641"/>
            <a:ext cx="2167815" cy="2167815"/>
          </a:xfrm>
          <a:prstGeom prst="ellipse">
            <a:avLst/>
          </a:prstGeom>
          <a:solidFill>
            <a:srgbClr val="FFFFFF"/>
          </a:solidFill>
          <a:ln w="22225">
            <a:solidFill>
              <a:srgbClr val="FB9C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4" name="Resim 3" descr="dış mekan, kabarcık, hafif, Liquid Bubble içeren bir resim&#10;&#10;Açıklama otomatik olarak oluşturuldu">
            <a:extLst>
              <a:ext uri="{FF2B5EF4-FFF2-40B4-BE49-F238E27FC236}">
                <a16:creationId xmlns:a16="http://schemas.microsoft.com/office/drawing/2014/main" id="{24F7DBFB-718B-9473-3069-9ECC57104D89}"/>
              </a:ext>
            </a:extLst>
          </p:cNvPr>
          <p:cNvPicPr>
            <a:picLocks noChangeAspect="1"/>
          </p:cNvPicPr>
          <p:nvPr/>
        </p:nvPicPr>
        <p:blipFill>
          <a:blip r:embed="rId2">
            <a:alphaModFix/>
            <a:extLst>
              <a:ext uri="{28A0092B-C50C-407E-A947-70E740481C1C}">
                <a14:useLocalDpi xmlns:a14="http://schemas.microsoft.com/office/drawing/2010/main" val="0"/>
              </a:ext>
            </a:extLst>
          </a:blip>
          <a:srcRect l="26134" r="17777" b="2"/>
          <a:stretch/>
        </p:blipFill>
        <p:spPr>
          <a:xfrm>
            <a:off x="6598028" y="2461923"/>
            <a:ext cx="1937263" cy="1934153"/>
          </a:xfrm>
          <a:custGeom>
            <a:avLst/>
            <a:gdLst/>
            <a:ahLst/>
            <a:cxnLst/>
            <a:rect l="l" t="t" r="r" b="b"/>
            <a:pathLst>
              <a:path w="6057610" h="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effectLst>
            <a:softEdge rad="0"/>
          </a:effectLst>
        </p:spPr>
      </p:pic>
    </p:spTree>
    <p:extLst>
      <p:ext uri="{BB962C8B-B14F-4D97-AF65-F5344CB8AC3E}">
        <p14:creationId xmlns:p14="http://schemas.microsoft.com/office/powerpoint/2010/main" val="2898799630"/>
      </p:ext>
    </p:extLst>
  </p:cSld>
  <p:clrMapOvr>
    <a:masterClrMapping/>
  </p:clrMapOvr>
</p:sld>
</file>

<file path=ppt/theme/theme1.xml><?xml version="1.0" encoding="utf-8"?>
<a:theme xmlns:a="http://schemas.openxmlformats.org/drawingml/2006/main" name="Office 2013 - 2022 Teması">
  <a:themeElements>
    <a:clrScheme name="Mavi Yeşil">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Office 2013 - 2022 Teması">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2013 - 2022 Theme</Template>
  <TotalTime>788</TotalTime>
  <Words>2328</Words>
  <Application>Microsoft Macintosh PowerPoint</Application>
  <PresentationFormat>Ekran Gösterisi (4:3)</PresentationFormat>
  <Paragraphs>90</Paragraphs>
  <Slides>14</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14</vt:i4>
      </vt:variant>
    </vt:vector>
  </HeadingPairs>
  <TitlesOfParts>
    <vt:vector size="20" baseType="lpstr">
      <vt:lpstr>Aptos</vt:lpstr>
      <vt:lpstr>Arial</vt:lpstr>
      <vt:lpstr>Calibri</vt:lpstr>
      <vt:lpstr>Calibri Light</vt:lpstr>
      <vt:lpstr>Wingdings</vt:lpstr>
      <vt:lpstr>Office 2013 - 2022 Teması</vt:lpstr>
      <vt:lpstr>GRAND YAZICI HOTEL    SÜRDÜRÜLEBİLİRLİK RAPORU 2024</vt:lpstr>
      <vt:lpstr>SÜRDÜRÜLEBİLİRLİK SÜREÇLERİ</vt:lpstr>
      <vt:lpstr>SÜRDÜRÜLEBİLİR TURİZM POLİTİKASI</vt:lpstr>
      <vt:lpstr>GRAND YAZICI HOTEL  Sürdürülebilir Turizm</vt:lpstr>
      <vt:lpstr>Çevre Politikası  Çevremizi korumak ve sürekliliğini sağlamak için tüm çevre yasa ve yönetmenliklerine uyarak çevresel etkilerimizi kontrol altına tutmak ve bu etkileri minimize ederek çevresel performansımızı sürekli iyileştirmek ve çevre duyarlılığımızın gereklerini yerine getirerek gelecek kuşaklara yaşanabilir bir doğa bırakmak amacımızdır.  Çevrenin ve kültürel mirasın korunması adına çevresel etkilerimizi kontrol altında tutmak ve bunun için belirlediğimiz hedefleri sürekli geliştirmek önceliğimizdir.  </vt:lpstr>
      <vt:lpstr>Çevre ve Atık Yönetimi   Rekabet gücünü arttırmak için, döngüsel ekonomiye geçmek, israfı önlemek, çevreyi korumak, kirliliği önlemek, halkın duyarlılığını arttırmak, çevre dostu yaşam tarzını benimseterek geleceğimize katkı sunmak için “Sıfır Atık” diyerek otellerimizde tüm operasyonel departmanlarda bir dizi atık azaltma programı yürütmekteyiz.  </vt:lpstr>
      <vt:lpstr>KURUM İÇİ PERSONEL EĞİTİMİ  VE  SÜRDÜRÜLEBİLİRLİK ÇALIŞMALARI</vt:lpstr>
      <vt:lpstr>ERİŞİLEBİLİRLİK</vt:lpstr>
      <vt:lpstr>ENERJİ YÖNETİMİ</vt:lpstr>
      <vt:lpstr>SU YÖNETİMİ</vt:lpstr>
      <vt:lpstr>KİMYASAL TÜKETİMİ</vt:lpstr>
      <vt:lpstr>SATINALMA &amp; SÜRDÜRÜLEBİLİRLİK</vt:lpstr>
      <vt:lpstr>YEREL EKONOMİYE KATKI</vt:lpstr>
      <vt:lpstr>YEREL İSTİHDAM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9849</cp:lastModifiedBy>
  <cp:revision>187</cp:revision>
  <dcterms:created xsi:type="dcterms:W3CDTF">2024-08-04T11:08:31Z</dcterms:created>
  <dcterms:modified xsi:type="dcterms:W3CDTF">2025-02-13T09:44:00Z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2022-01-23T00:00:00Z</vt:filetime>
  </property>
  <property fmtid="{D5CDD505-2E9C-101B-9397-08002B2CF9AE}" pid="3" name="LastSaved">
    <vt:filetime>2024-08-04T00:00:00Z</vt:filetime>
  </property>
  <property fmtid="{D5CDD505-2E9C-101B-9397-08002B2CF9AE}" pid="4" name="Producer">
    <vt:lpwstr>macOS Version 12.1 (Build 21C52) Quartz PDFContext</vt:lpwstr>
  </property>
</Properties>
</file>